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9" r:id="rId4"/>
  </p:sldMasterIdLst>
  <p:notesMasterIdLst>
    <p:notesMasterId r:id="rId38"/>
  </p:notesMasterIdLst>
  <p:handoutMasterIdLst>
    <p:handoutMasterId r:id="rId39"/>
  </p:handoutMasterIdLst>
  <p:sldIdLst>
    <p:sldId id="256" r:id="rId5"/>
    <p:sldId id="292" r:id="rId6"/>
    <p:sldId id="266" r:id="rId7"/>
    <p:sldId id="295" r:id="rId8"/>
    <p:sldId id="293" r:id="rId9"/>
    <p:sldId id="283" r:id="rId10"/>
    <p:sldId id="264" r:id="rId11"/>
    <p:sldId id="289" r:id="rId12"/>
    <p:sldId id="287" r:id="rId13"/>
    <p:sldId id="268" r:id="rId14"/>
    <p:sldId id="296" r:id="rId15"/>
    <p:sldId id="307" r:id="rId16"/>
    <p:sldId id="294" r:id="rId17"/>
    <p:sldId id="297" r:id="rId18"/>
    <p:sldId id="298" r:id="rId19"/>
    <p:sldId id="299" r:id="rId20"/>
    <p:sldId id="300" r:id="rId21"/>
    <p:sldId id="301" r:id="rId22"/>
    <p:sldId id="302" r:id="rId23"/>
    <p:sldId id="303" r:id="rId24"/>
    <p:sldId id="304" r:id="rId25"/>
    <p:sldId id="305" r:id="rId26"/>
    <p:sldId id="306" r:id="rId27"/>
    <p:sldId id="317" r:id="rId28"/>
    <p:sldId id="318" r:id="rId29"/>
    <p:sldId id="309" r:id="rId30"/>
    <p:sldId id="310" r:id="rId31"/>
    <p:sldId id="311" r:id="rId32"/>
    <p:sldId id="312" r:id="rId33"/>
    <p:sldId id="313" r:id="rId34"/>
    <p:sldId id="314" r:id="rId35"/>
    <p:sldId id="315" r:id="rId36"/>
    <p:sldId id="316"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CFF"/>
    <a:srgbClr val="465359"/>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56" autoAdjust="0"/>
    <p:restoredTop sz="95388" autoAdjust="0"/>
  </p:normalViewPr>
  <p:slideViewPr>
    <p:cSldViewPr snapToGrid="0" showGuides="1">
      <p:cViewPr varScale="1">
        <p:scale>
          <a:sx n="64" d="100"/>
          <a:sy n="64" d="100"/>
        </p:scale>
        <p:origin x="588" y="72"/>
      </p:cViewPr>
      <p:guideLst/>
    </p:cSldViewPr>
  </p:slideViewPr>
  <p:outlineViewPr>
    <p:cViewPr>
      <p:scale>
        <a:sx n="33" d="100"/>
        <a:sy n="33" d="100"/>
      </p:scale>
      <p:origin x="0" y="-4982"/>
    </p:cViewPr>
  </p:outlineViewPr>
  <p:notesTextViewPr>
    <p:cViewPr>
      <p:scale>
        <a:sx n="1" d="1"/>
        <a:sy n="1" d="1"/>
      </p:scale>
      <p:origin x="0" y="0"/>
    </p:cViewPr>
  </p:notesTextViewPr>
  <p:sorterViewPr>
    <p:cViewPr varScale="1">
      <p:scale>
        <a:sx n="100" d="100"/>
        <a:sy n="100" d="100"/>
      </p:scale>
      <p:origin x="0" y="-1757"/>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4/29/2024</a:t>
            </a:fld>
            <a:endParaRPr lang="en-US" dirty="0"/>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dirty="0"/>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g>
</file>

<file path=ppt/media/image20.pn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png>
</file>

<file path=ppt/media/image33.jpeg>
</file>

<file path=ppt/media/image4.jpg>
</file>

<file path=ppt/media/image5.png>
</file>

<file path=ppt/media/image6.pn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4/29/2024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1983523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35096703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18067079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13</a:t>
            </a:fld>
            <a:endParaRPr lang="en-US" dirty="0"/>
          </a:p>
        </p:txBody>
      </p:sp>
    </p:spTree>
    <p:extLst>
      <p:ext uri="{BB962C8B-B14F-4D97-AF65-F5344CB8AC3E}">
        <p14:creationId xmlns:p14="http://schemas.microsoft.com/office/powerpoint/2010/main" val="119346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2</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dirty="0"/>
          </a:p>
        </p:txBody>
      </p:sp>
    </p:spTree>
    <p:extLst>
      <p:ext uri="{BB962C8B-B14F-4D97-AF65-F5344CB8AC3E}">
        <p14:creationId xmlns:p14="http://schemas.microsoft.com/office/powerpoint/2010/main" val="3946574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4</a:t>
            </a:fld>
            <a:endParaRPr lang="en-US" dirty="0"/>
          </a:p>
        </p:txBody>
      </p:sp>
    </p:spTree>
    <p:extLst>
      <p:ext uri="{BB962C8B-B14F-4D97-AF65-F5344CB8AC3E}">
        <p14:creationId xmlns:p14="http://schemas.microsoft.com/office/powerpoint/2010/main" val="1039793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5</a:t>
            </a:fld>
            <a:endParaRPr lang="en-US" dirty="0"/>
          </a:p>
        </p:txBody>
      </p:sp>
    </p:spTree>
    <p:extLst>
      <p:ext uri="{BB962C8B-B14F-4D97-AF65-F5344CB8AC3E}">
        <p14:creationId xmlns:p14="http://schemas.microsoft.com/office/powerpoint/2010/main" val="990704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6</a:t>
            </a:fld>
            <a:endParaRPr lang="en-US" dirty="0"/>
          </a:p>
        </p:txBody>
      </p:sp>
    </p:spTree>
    <p:extLst>
      <p:ext uri="{BB962C8B-B14F-4D97-AF65-F5344CB8AC3E}">
        <p14:creationId xmlns:p14="http://schemas.microsoft.com/office/powerpoint/2010/main" val="1657027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7</a:t>
            </a:fld>
            <a:endParaRPr lang="en-US" dirty="0"/>
          </a:p>
        </p:txBody>
      </p:sp>
    </p:spTree>
    <p:extLst>
      <p:ext uri="{BB962C8B-B14F-4D97-AF65-F5344CB8AC3E}">
        <p14:creationId xmlns:p14="http://schemas.microsoft.com/office/powerpoint/2010/main" val="3690289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8</a:t>
            </a:fld>
            <a:endParaRPr lang="en-US" dirty="0"/>
          </a:p>
        </p:txBody>
      </p:sp>
    </p:spTree>
    <p:extLst>
      <p:ext uri="{BB962C8B-B14F-4D97-AF65-F5344CB8AC3E}">
        <p14:creationId xmlns:p14="http://schemas.microsoft.com/office/powerpoint/2010/main" val="20470239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9</a:t>
            </a:fld>
            <a:endParaRPr lang="en-US" dirty="0"/>
          </a:p>
        </p:txBody>
      </p:sp>
    </p:spTree>
    <p:extLst>
      <p:ext uri="{BB962C8B-B14F-4D97-AF65-F5344CB8AC3E}">
        <p14:creationId xmlns:p14="http://schemas.microsoft.com/office/powerpoint/2010/main" val="1174803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666156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87330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39887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hasCustomPrompt="1"/>
          </p:nvPr>
        </p:nvSpPr>
        <p:spPr>
          <a:xfrm>
            <a:off x="457200" y="1070901"/>
            <a:ext cx="11265407" cy="1499616"/>
          </a:xfrm>
        </p:spPr>
        <p:txBody>
          <a:bodyPr>
            <a:noAutofit/>
          </a:bodyPr>
          <a:lstStyle>
            <a:lvl1pPr>
              <a:defRPr/>
            </a:lvl1pPr>
          </a:lstStyle>
          <a:p>
            <a:r>
              <a:rPr lang="en-US" dirty="0"/>
              <a:t>Click to add title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5" y="3103684"/>
            <a:ext cx="11274551" cy="3287971"/>
          </a:xfrm>
          <a:solidFill>
            <a:schemeClr val="accent2"/>
          </a:solidFill>
        </p:spPr>
        <p:txBody>
          <a:bodyPr anchor="t" anchorCtr="0">
            <a:normAutofit/>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2228195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dirty="0"/>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34173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hasCustomPrompt="1"/>
          </p:nvPr>
        </p:nvSpPr>
        <p:spPr>
          <a:xfrm>
            <a:off x="449580" y="4423702"/>
            <a:ext cx="11292839" cy="1550378"/>
          </a:xfrm>
        </p:spPr>
        <p:txBody>
          <a:bodyPr>
            <a:noAutofit/>
          </a:bodyPr>
          <a:lstStyle>
            <a:lvl1pPr algn="ctr">
              <a:defRPr/>
            </a:lvl1pPr>
          </a:lstStyle>
          <a:p>
            <a:r>
              <a:rPr lang="en-US" dirty="0"/>
              <a:t>Click to add title</a:t>
            </a:r>
          </a:p>
        </p:txBody>
      </p:sp>
      <p:sp>
        <p:nvSpPr>
          <p:cNvPr id="3" name="Picture Placeholder 2">
            <a:extLst>
              <a:ext uri="{FF2B5EF4-FFF2-40B4-BE49-F238E27FC236}">
                <a16:creationId xmlns:a16="http://schemas.microsoft.com/office/drawing/2014/main" id="{D528BC27-38F1-47F3-EC35-7DD8B88A7533}"/>
              </a:ext>
            </a:extLst>
          </p:cNvPr>
          <p:cNvSpPr>
            <a:spLocks noGrp="1"/>
          </p:cNvSpPr>
          <p:nvPr>
            <p:ph type="pic" sz="quarter" idx="13" hasCustomPrompt="1"/>
          </p:nvPr>
        </p:nvSpPr>
        <p:spPr>
          <a:xfrm>
            <a:off x="449580" y="705104"/>
            <a:ext cx="11292840" cy="3643376"/>
          </a:xfrm>
          <a:custGeom>
            <a:avLst/>
            <a:gdLst>
              <a:gd name="connsiteX0" fmla="*/ 7593576 w 11292840"/>
              <a:gd name="connsiteY0" fmla="*/ 0 h 3643376"/>
              <a:gd name="connsiteX1" fmla="*/ 11292840 w 11292840"/>
              <a:gd name="connsiteY1" fmla="*/ 0 h 3643376"/>
              <a:gd name="connsiteX2" fmla="*/ 11292840 w 11292840"/>
              <a:gd name="connsiteY2" fmla="*/ 3643376 h 3643376"/>
              <a:gd name="connsiteX3" fmla="*/ 7593576 w 11292840"/>
              <a:gd name="connsiteY3" fmla="*/ 3643376 h 3643376"/>
              <a:gd name="connsiteX4" fmla="*/ 0 w 11292840"/>
              <a:gd name="connsiteY4" fmla="*/ 0 h 3643376"/>
              <a:gd name="connsiteX5" fmla="*/ 7489667 w 11292840"/>
              <a:gd name="connsiteY5" fmla="*/ 0 h 3643376"/>
              <a:gd name="connsiteX6" fmla="*/ 7489667 w 11292840"/>
              <a:gd name="connsiteY6" fmla="*/ 3643376 h 3643376"/>
              <a:gd name="connsiteX7" fmla="*/ 0 w 11292840"/>
              <a:gd name="connsiteY7" fmla="*/ 3643376 h 36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92840" h="3643376">
                <a:moveTo>
                  <a:pt x="7593576" y="0"/>
                </a:moveTo>
                <a:lnTo>
                  <a:pt x="11292840" y="0"/>
                </a:lnTo>
                <a:lnTo>
                  <a:pt x="11292840" y="3643376"/>
                </a:lnTo>
                <a:lnTo>
                  <a:pt x="7593576" y="3643376"/>
                </a:lnTo>
                <a:close/>
                <a:moveTo>
                  <a:pt x="0" y="0"/>
                </a:moveTo>
                <a:lnTo>
                  <a:pt x="7489667" y="0"/>
                </a:lnTo>
                <a:lnTo>
                  <a:pt x="7489667" y="3643376"/>
                </a:lnTo>
                <a:lnTo>
                  <a:pt x="0" y="3643376"/>
                </a:lnTo>
                <a:close/>
              </a:path>
            </a:pathLst>
          </a:custGeom>
          <a:solidFill>
            <a:schemeClr val="accent2"/>
          </a:solidFill>
        </p:spPr>
        <p:txBody>
          <a:bodyPr wrap="square" anchor="t">
            <a:noAutofit/>
          </a:bodyPr>
          <a:lstStyle>
            <a:lvl1pPr marL="0" indent="0" algn="ctr">
              <a:buNone/>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Tree>
    <p:extLst>
      <p:ext uri="{BB962C8B-B14F-4D97-AF65-F5344CB8AC3E}">
        <p14:creationId xmlns:p14="http://schemas.microsoft.com/office/powerpoint/2010/main" val="6253343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436882" y="629920"/>
            <a:ext cx="3606800" cy="2809240"/>
          </a:xfrm>
        </p:spPr>
        <p:txBody>
          <a:bodyPr anchor="b">
            <a:noAutofit/>
          </a:bodyPr>
          <a:lstStyle>
            <a:lvl1pPr algn="l">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436881" y="3698240"/>
            <a:ext cx="3606800" cy="2271076"/>
          </a:xfrm>
        </p:spPr>
        <p:txBody>
          <a:bodyPr anchor="t">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702608" y="6423914"/>
            <a:ext cx="1052510" cy="365125"/>
          </a:xfrm>
        </p:spPr>
        <p:txBody>
          <a:bodyPr/>
          <a:lstStyle/>
          <a:p>
            <a:fld id="{CBD12358-51D2-46B3-9BDE-DF29528B9454}" type="slidenum">
              <a:rPr lang="en-US" smtClean="0"/>
              <a:t>‹#›</a:t>
            </a:fld>
            <a:endParaRPr lang="en-US" dirty="0"/>
          </a:p>
        </p:txBody>
      </p:sp>
      <p:sp>
        <p:nvSpPr>
          <p:cNvPr id="9" name="Picture Placeholder 8">
            <a:extLst>
              <a:ext uri="{FF2B5EF4-FFF2-40B4-BE49-F238E27FC236}">
                <a16:creationId xmlns:a16="http://schemas.microsoft.com/office/drawing/2014/main" id="{454FD2A1-D363-7C44-2A72-54E8B397D31A}"/>
              </a:ext>
            </a:extLst>
          </p:cNvPr>
          <p:cNvSpPr>
            <a:spLocks noGrp="1"/>
          </p:cNvSpPr>
          <p:nvPr>
            <p:ph type="pic" sz="quarter" idx="13"/>
          </p:nvPr>
        </p:nvSpPr>
        <p:spPr>
          <a:xfrm>
            <a:off x="4236720" y="650240"/>
            <a:ext cx="7518398" cy="5713918"/>
          </a:xfrm>
          <a:custGeom>
            <a:avLst/>
            <a:gdLst>
              <a:gd name="connsiteX0" fmla="*/ 3806436 w 7518398"/>
              <a:gd name="connsiteY0" fmla="*/ 4479475 h 5713918"/>
              <a:gd name="connsiteX1" fmla="*/ 7518398 w 7518398"/>
              <a:gd name="connsiteY1" fmla="*/ 4479475 h 5713918"/>
              <a:gd name="connsiteX2" fmla="*/ 7518398 w 7518398"/>
              <a:gd name="connsiteY2" fmla="*/ 5713918 h 5713918"/>
              <a:gd name="connsiteX3" fmla="*/ 3806436 w 7518398"/>
              <a:gd name="connsiteY3" fmla="*/ 5713918 h 5713918"/>
              <a:gd name="connsiteX4" fmla="*/ 0 w 7518398"/>
              <a:gd name="connsiteY4" fmla="*/ 4479475 h 5713918"/>
              <a:gd name="connsiteX5" fmla="*/ 3702527 w 7518398"/>
              <a:gd name="connsiteY5" fmla="*/ 4479475 h 5713918"/>
              <a:gd name="connsiteX6" fmla="*/ 3702527 w 7518398"/>
              <a:gd name="connsiteY6" fmla="*/ 5713918 h 5713918"/>
              <a:gd name="connsiteX7" fmla="*/ 0 w 7518398"/>
              <a:gd name="connsiteY7" fmla="*/ 5713918 h 5713918"/>
              <a:gd name="connsiteX8" fmla="*/ 3806436 w 7518398"/>
              <a:gd name="connsiteY8" fmla="*/ 0 h 5713918"/>
              <a:gd name="connsiteX9" fmla="*/ 7518398 w 7518398"/>
              <a:gd name="connsiteY9" fmla="*/ 0 h 5713918"/>
              <a:gd name="connsiteX10" fmla="*/ 7518398 w 7518398"/>
              <a:gd name="connsiteY10" fmla="*/ 4379183 h 5713918"/>
              <a:gd name="connsiteX11" fmla="*/ 3806436 w 7518398"/>
              <a:gd name="connsiteY11" fmla="*/ 4379183 h 5713918"/>
              <a:gd name="connsiteX12" fmla="*/ 0 w 7518398"/>
              <a:gd name="connsiteY12" fmla="*/ 0 h 5713918"/>
              <a:gd name="connsiteX13" fmla="*/ 3702527 w 7518398"/>
              <a:gd name="connsiteY13" fmla="*/ 0 h 5713918"/>
              <a:gd name="connsiteX14" fmla="*/ 3702527 w 7518398"/>
              <a:gd name="connsiteY14" fmla="*/ 4379183 h 5713918"/>
              <a:gd name="connsiteX15" fmla="*/ 0 w 7518398"/>
              <a:gd name="connsiteY15" fmla="*/ 4379183 h 57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18398" h="5713918">
                <a:moveTo>
                  <a:pt x="3806436" y="4479475"/>
                </a:moveTo>
                <a:lnTo>
                  <a:pt x="7518398" y="4479475"/>
                </a:lnTo>
                <a:lnTo>
                  <a:pt x="7518398" y="5713918"/>
                </a:lnTo>
                <a:lnTo>
                  <a:pt x="3806436" y="5713918"/>
                </a:lnTo>
                <a:close/>
                <a:moveTo>
                  <a:pt x="0" y="4479475"/>
                </a:moveTo>
                <a:lnTo>
                  <a:pt x="3702527" y="4479475"/>
                </a:lnTo>
                <a:lnTo>
                  <a:pt x="3702527" y="5713918"/>
                </a:lnTo>
                <a:lnTo>
                  <a:pt x="0" y="5713918"/>
                </a:lnTo>
                <a:close/>
                <a:moveTo>
                  <a:pt x="3806436" y="0"/>
                </a:moveTo>
                <a:lnTo>
                  <a:pt x="7518398" y="0"/>
                </a:lnTo>
                <a:lnTo>
                  <a:pt x="7518398" y="4379183"/>
                </a:lnTo>
                <a:lnTo>
                  <a:pt x="3806436" y="4379183"/>
                </a:lnTo>
                <a:close/>
                <a:moveTo>
                  <a:pt x="0" y="0"/>
                </a:moveTo>
                <a:lnTo>
                  <a:pt x="3702527" y="0"/>
                </a:lnTo>
                <a:lnTo>
                  <a:pt x="3702527" y="4379183"/>
                </a:lnTo>
                <a:lnTo>
                  <a:pt x="0" y="4379183"/>
                </a:lnTo>
                <a:close/>
              </a:path>
            </a:pathLst>
          </a:custGeom>
          <a:solidFill>
            <a:schemeClr val="accent2"/>
          </a:solidFill>
        </p:spPr>
        <p:txBody>
          <a:bodyPr wrap="square" anchor="t">
            <a:noAutofit/>
          </a:bodyPr>
          <a:lstStyle/>
          <a:p>
            <a:r>
              <a:rPr lang="en-US"/>
              <a:t>Click icon to add picture</a:t>
            </a:r>
            <a:endParaRPr lang="en-US" dirty="0"/>
          </a:p>
        </p:txBody>
      </p:sp>
    </p:spTree>
    <p:extLst>
      <p:ext uri="{BB962C8B-B14F-4D97-AF65-F5344CB8AC3E}">
        <p14:creationId xmlns:p14="http://schemas.microsoft.com/office/powerpoint/2010/main" val="3735779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ntroduction bottom">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hasCustomPrompt="1"/>
          </p:nvPr>
        </p:nvSpPr>
        <p:spPr>
          <a:xfrm>
            <a:off x="457200" y="2878091"/>
            <a:ext cx="3729789" cy="3440485"/>
          </a:xfrm>
        </p:spPr>
        <p:txBody>
          <a:bodyPr tIns="182880" bIns="182880" anchor="ctr" anchorCtr="0">
            <a:noAutofit/>
          </a:bodyPr>
          <a:lstStyle/>
          <a:p>
            <a:r>
              <a:rPr lang="en-US" dirty="0"/>
              <a:t>Click to add title</a:t>
            </a:r>
            <a:endParaRPr lang="en-US" dirty="0">
              <a:solidFill>
                <a:schemeClr val="tx2"/>
              </a:solidFill>
            </a:endParaRPr>
          </a:p>
        </p:txBody>
      </p:sp>
      <p:sp>
        <p:nvSpPr>
          <p:cNvPr id="3" name="Picture Placeholder 2">
            <a:extLst>
              <a:ext uri="{FF2B5EF4-FFF2-40B4-BE49-F238E27FC236}">
                <a16:creationId xmlns:a16="http://schemas.microsoft.com/office/drawing/2014/main" id="{130F1D2B-CBE7-6279-2158-7A9F3B5D5C61}"/>
              </a:ext>
            </a:extLst>
          </p:cNvPr>
          <p:cNvSpPr>
            <a:spLocks noGrp="1"/>
          </p:cNvSpPr>
          <p:nvPr>
            <p:ph type="pic" sz="quarter" idx="19" hasCustomPrompt="1"/>
          </p:nvPr>
        </p:nvSpPr>
        <p:spPr>
          <a:xfrm>
            <a:off x="457200" y="670560"/>
            <a:ext cx="11267440" cy="2139696"/>
          </a:xfrm>
          <a:custGeom>
            <a:avLst/>
            <a:gdLst>
              <a:gd name="connsiteX0" fmla="*/ 3783068 w 11267440"/>
              <a:gd name="connsiteY0" fmla="*/ 0 h 2139696"/>
              <a:gd name="connsiteX1" fmla="*/ 11267440 w 11267440"/>
              <a:gd name="connsiteY1" fmla="*/ 0 h 2139696"/>
              <a:gd name="connsiteX2" fmla="*/ 11267440 w 11267440"/>
              <a:gd name="connsiteY2" fmla="*/ 2139696 h 2139696"/>
              <a:gd name="connsiteX3" fmla="*/ 3783068 w 11267440"/>
              <a:gd name="connsiteY3" fmla="*/ 2139696 h 2139696"/>
              <a:gd name="connsiteX4" fmla="*/ 0 w 11267440"/>
              <a:gd name="connsiteY4" fmla="*/ 0 h 2139696"/>
              <a:gd name="connsiteX5" fmla="*/ 3677799 w 11267440"/>
              <a:gd name="connsiteY5" fmla="*/ 0 h 2139696"/>
              <a:gd name="connsiteX6" fmla="*/ 3677799 w 11267440"/>
              <a:gd name="connsiteY6" fmla="*/ 2139696 h 2139696"/>
              <a:gd name="connsiteX7" fmla="*/ 0 w 11267440"/>
              <a:gd name="connsiteY7" fmla="*/ 2139696 h 213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40" h="2139696">
                <a:moveTo>
                  <a:pt x="3783068" y="0"/>
                </a:moveTo>
                <a:lnTo>
                  <a:pt x="11267440" y="0"/>
                </a:lnTo>
                <a:lnTo>
                  <a:pt x="11267440" y="2139696"/>
                </a:lnTo>
                <a:lnTo>
                  <a:pt x="3783068" y="2139696"/>
                </a:lnTo>
                <a:close/>
                <a:moveTo>
                  <a:pt x="0" y="0"/>
                </a:moveTo>
                <a:lnTo>
                  <a:pt x="3677799" y="0"/>
                </a:lnTo>
                <a:lnTo>
                  <a:pt x="3677799" y="2139696"/>
                </a:lnTo>
                <a:lnTo>
                  <a:pt x="0" y="213969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7" name="Content Placeholder 5">
            <a:extLst>
              <a:ext uri="{FF2B5EF4-FFF2-40B4-BE49-F238E27FC236}">
                <a16:creationId xmlns:a16="http://schemas.microsoft.com/office/drawing/2014/main" id="{135EE74D-5A60-B83C-5C2D-7B6FEA778FCB}"/>
              </a:ext>
            </a:extLst>
          </p:cNvPr>
          <p:cNvSpPr>
            <a:spLocks noGrp="1"/>
          </p:cNvSpPr>
          <p:nvPr>
            <p:ph sz="quarter" idx="4" hasCustomPrompt="1"/>
          </p:nvPr>
        </p:nvSpPr>
        <p:spPr>
          <a:xfrm>
            <a:off x="4305827" y="2878091"/>
            <a:ext cx="7418813" cy="3440485"/>
          </a:xfrm>
        </p:spPr>
        <p:txBody>
          <a:bodyPr anchor="ctr" anchorCtr="0">
            <a:normAutofit/>
          </a:bodyPr>
          <a:lstStyle>
            <a:lvl1pPr marL="283464" indent="-283464">
              <a:buFont typeface="Arial" panose="020B0604020202020204" pitchFamily="34" charset="0"/>
              <a:buChar char="•"/>
              <a:defRPr/>
            </a:lvl1pPr>
            <a:lvl2pPr marL="283464" indent="-283464">
              <a:buFont typeface="Arial" panose="020B0604020202020204" pitchFamily="34" charset="0"/>
              <a:buChar char="•"/>
              <a:defRPr/>
            </a:lvl2pPr>
            <a:lvl3pPr marL="283464" indent="-283464">
              <a:buFont typeface="Arial" panose="020B0604020202020204" pitchFamily="34" charset="0"/>
              <a:buChar char="•"/>
              <a:defRPr/>
            </a:lvl3pPr>
            <a:lvl4pPr marL="283464" indent="-283464">
              <a:buFont typeface="Arial" panose="020B0604020202020204" pitchFamily="34" charset="0"/>
              <a:buChar char="•"/>
              <a:defRPr/>
            </a:lvl4pPr>
            <a:lvl5pPr marL="283464" indent="-283464">
              <a:buFont typeface="Arial" panose="020B0604020202020204" pitchFamily="34" charset="0"/>
              <a:buChar char="•"/>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9">
            <a:extLst>
              <a:ext uri="{FF2B5EF4-FFF2-40B4-BE49-F238E27FC236}">
                <a16:creationId xmlns:a16="http://schemas.microsoft.com/office/drawing/2014/main" id="{2BCF1FAD-0BAD-2574-3352-B152DF76C150}"/>
              </a:ext>
            </a:extLst>
          </p:cNvPr>
          <p:cNvSpPr>
            <a:spLocks noGrp="1"/>
          </p:cNvSpPr>
          <p:nvPr>
            <p:ph type="ftr" sz="quarter" idx="17"/>
          </p:nvPr>
        </p:nvSpPr>
        <p:spPr/>
        <p:txBody>
          <a:bodyPr/>
          <a:lstStyle/>
          <a:p>
            <a:endParaRPr lang="en-US" dirty="0"/>
          </a:p>
        </p:txBody>
      </p:sp>
      <p:sp>
        <p:nvSpPr>
          <p:cNvPr id="9" name="Date Placeholder 8">
            <a:extLst>
              <a:ext uri="{FF2B5EF4-FFF2-40B4-BE49-F238E27FC236}">
                <a16:creationId xmlns:a16="http://schemas.microsoft.com/office/drawing/2014/main" id="{EC328E41-645E-D257-FFF3-93344A8E4FA5}"/>
              </a:ext>
            </a:extLst>
          </p:cNvPr>
          <p:cNvSpPr>
            <a:spLocks noGrp="1"/>
          </p:cNvSpPr>
          <p:nvPr>
            <p:ph type="dt" sz="half" idx="16"/>
          </p:nvPr>
        </p:nvSpPr>
        <p:spPr/>
        <p:txBody>
          <a:bodyPr/>
          <a:lstStyle/>
          <a:p>
            <a:r>
              <a:rPr lang="en-US"/>
              <a:t>20XX</a:t>
            </a:r>
            <a:endParaRPr lang="en-US" dirty="0"/>
          </a:p>
        </p:txBody>
      </p:sp>
      <p:sp>
        <p:nvSpPr>
          <p:cNvPr id="14" name="Slide Number Placeholder 13">
            <a:extLst>
              <a:ext uri="{FF2B5EF4-FFF2-40B4-BE49-F238E27FC236}">
                <a16:creationId xmlns:a16="http://schemas.microsoft.com/office/drawing/2014/main" id="{DEF9E45A-6561-C074-14CE-B3B63476D221}"/>
              </a:ext>
            </a:extLst>
          </p:cNvPr>
          <p:cNvSpPr>
            <a:spLocks noGrp="1"/>
          </p:cNvSpPr>
          <p:nvPr>
            <p:ph type="sldNum" sz="quarter" idx="18"/>
          </p:nvPr>
        </p:nvSpPr>
        <p:spPr>
          <a:xfrm>
            <a:off x="10672130"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48583640"/>
      </p:ext>
    </p:extLst>
  </p:cSld>
  <p:clrMapOvr>
    <a:masterClrMapping/>
  </p:clrMapOvr>
  <p:extLst>
    <p:ext uri="{DCECCB84-F9BA-43D5-87BE-67443E8EF086}">
      <p15:sldGuideLst xmlns:p15="http://schemas.microsoft.com/office/powerpoint/2012/main">
        <p15:guide id="1" orient="horz">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524000" y="1143000"/>
            <a:ext cx="9144000" cy="2585720"/>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1524000" y="3799840"/>
            <a:ext cx="9144000" cy="2052320"/>
          </a:xfrm>
        </p:spPr>
        <p:txBody>
          <a:bodyPr anchor="t">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1296853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9" name="Content Placeholder 3">
            <a:extLst>
              <a:ext uri="{FF2B5EF4-FFF2-40B4-BE49-F238E27FC236}">
                <a16:creationId xmlns:a16="http://schemas.microsoft.com/office/drawing/2014/main" id="{ECA520B1-DC84-A47D-1F5E-CCD567EB2D86}"/>
              </a:ext>
            </a:extLst>
          </p:cNvPr>
          <p:cNvSpPr>
            <a:spLocks noGrp="1"/>
          </p:cNvSpPr>
          <p:nvPr>
            <p:ph sz="half" idx="13" hasCustomPrompt="1"/>
          </p:nvPr>
        </p:nvSpPr>
        <p:spPr>
          <a:xfrm>
            <a:off x="457200" y="2187362"/>
            <a:ext cx="3657600" cy="3633047"/>
          </a:xfrm>
        </p:spPr>
        <p:txBody>
          <a:bodyPr anchor="t">
            <a:normAutofit/>
          </a:bodyPr>
          <a:lstStyle>
            <a:lvl1pPr marL="34290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4282437" y="2187361"/>
            <a:ext cx="744220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98338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 subtitle +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6108219" y="741363"/>
            <a:ext cx="5626579" cy="1286219"/>
          </a:xfrm>
        </p:spPr>
        <p:txBody>
          <a:bodyPr anchor="b">
            <a:noAutofit/>
          </a:bodyPr>
          <a:lstStyle>
            <a:lvl1pPr algn="l">
              <a:defRPr sz="28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FCBE840D-FAED-31D9-AF31-112670D0FA2E}"/>
              </a:ext>
            </a:extLst>
          </p:cNvPr>
          <p:cNvSpPr>
            <a:spLocks noGrp="1"/>
          </p:cNvSpPr>
          <p:nvPr>
            <p:ph type="pic" sz="quarter" idx="13"/>
          </p:nvPr>
        </p:nvSpPr>
        <p:spPr>
          <a:xfrm>
            <a:off x="457200" y="761684"/>
            <a:ext cx="5171440" cy="5662230"/>
          </a:xfrm>
          <a:custGeom>
            <a:avLst/>
            <a:gdLst>
              <a:gd name="connsiteX0" fmla="*/ 0 w 5171440"/>
              <a:gd name="connsiteY0" fmla="*/ 5056400 h 5662230"/>
              <a:gd name="connsiteX1" fmla="*/ 3685975 w 5171440"/>
              <a:gd name="connsiteY1" fmla="*/ 5056400 h 5662230"/>
              <a:gd name="connsiteX2" fmla="*/ 3685975 w 5171440"/>
              <a:gd name="connsiteY2" fmla="*/ 5662230 h 5662230"/>
              <a:gd name="connsiteX3" fmla="*/ 0 w 5171440"/>
              <a:gd name="connsiteY3" fmla="*/ 5662230 h 5662230"/>
              <a:gd name="connsiteX4" fmla="*/ 3789884 w 5171440"/>
              <a:gd name="connsiteY4" fmla="*/ 0 h 5662230"/>
              <a:gd name="connsiteX5" fmla="*/ 5171440 w 5171440"/>
              <a:gd name="connsiteY5" fmla="*/ 0 h 5662230"/>
              <a:gd name="connsiteX6" fmla="*/ 5171440 w 5171440"/>
              <a:gd name="connsiteY6" fmla="*/ 5662230 h 5662230"/>
              <a:gd name="connsiteX7" fmla="*/ 3789884 w 5171440"/>
              <a:gd name="connsiteY7" fmla="*/ 5662230 h 5662230"/>
              <a:gd name="connsiteX8" fmla="*/ 3789884 w 5171440"/>
              <a:gd name="connsiteY8" fmla="*/ 5056400 h 5662230"/>
              <a:gd name="connsiteX9" fmla="*/ 5168980 w 5171440"/>
              <a:gd name="connsiteY9" fmla="*/ 5056400 h 5662230"/>
              <a:gd name="connsiteX10" fmla="*/ 5168980 w 5171440"/>
              <a:gd name="connsiteY10" fmla="*/ 4956108 h 5662230"/>
              <a:gd name="connsiteX11" fmla="*/ 3789884 w 5171440"/>
              <a:gd name="connsiteY11" fmla="*/ 4956108 h 5662230"/>
              <a:gd name="connsiteX12" fmla="*/ 0 w 5171440"/>
              <a:gd name="connsiteY12" fmla="*/ 0 h 5662230"/>
              <a:gd name="connsiteX13" fmla="*/ 3685975 w 5171440"/>
              <a:gd name="connsiteY13" fmla="*/ 0 h 5662230"/>
              <a:gd name="connsiteX14" fmla="*/ 3685975 w 5171440"/>
              <a:gd name="connsiteY14" fmla="*/ 4956108 h 5662230"/>
              <a:gd name="connsiteX15" fmla="*/ 0 w 5171440"/>
              <a:gd name="connsiteY15" fmla="*/ 4956108 h 566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1440" h="5662230">
                <a:moveTo>
                  <a:pt x="0" y="5056400"/>
                </a:moveTo>
                <a:lnTo>
                  <a:pt x="3685975" y="5056400"/>
                </a:lnTo>
                <a:lnTo>
                  <a:pt x="3685975" y="5662230"/>
                </a:lnTo>
                <a:lnTo>
                  <a:pt x="0" y="5662230"/>
                </a:lnTo>
                <a:close/>
                <a:moveTo>
                  <a:pt x="3789884" y="0"/>
                </a:moveTo>
                <a:lnTo>
                  <a:pt x="5171440" y="0"/>
                </a:lnTo>
                <a:lnTo>
                  <a:pt x="5171440" y="5662230"/>
                </a:lnTo>
                <a:lnTo>
                  <a:pt x="3789884" y="5662230"/>
                </a:lnTo>
                <a:lnTo>
                  <a:pt x="3789884" y="5056400"/>
                </a:lnTo>
                <a:lnTo>
                  <a:pt x="5168980" y="5056400"/>
                </a:lnTo>
                <a:lnTo>
                  <a:pt x="5168980" y="4956108"/>
                </a:lnTo>
                <a:lnTo>
                  <a:pt x="3789884" y="4956108"/>
                </a:lnTo>
                <a:close/>
                <a:moveTo>
                  <a:pt x="0" y="0"/>
                </a:moveTo>
                <a:lnTo>
                  <a:pt x="3685975" y="0"/>
                </a:lnTo>
                <a:lnTo>
                  <a:pt x="3685975" y="4956108"/>
                </a:lnTo>
                <a:lnTo>
                  <a:pt x="0" y="4956108"/>
                </a:lnTo>
                <a:close/>
              </a:path>
            </a:pathLst>
          </a:custGeom>
          <a:solidFill>
            <a:schemeClr val="accent2"/>
          </a:solidFill>
        </p:spPr>
        <p:txBody>
          <a:bodyPr wrap="square">
            <a:noAutofit/>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1E22983C-26B8-DE15-E309-D0E93B8C6996}"/>
              </a:ext>
            </a:extLst>
          </p:cNvPr>
          <p:cNvSpPr>
            <a:spLocks noGrp="1"/>
          </p:cNvSpPr>
          <p:nvPr>
            <p:ph idx="1" hasCustomPrompt="1"/>
          </p:nvPr>
        </p:nvSpPr>
        <p:spPr>
          <a:xfrm>
            <a:off x="6106160" y="2235200"/>
            <a:ext cx="5628639" cy="4188713"/>
          </a:xfrm>
        </p:spPr>
        <p:txBody>
          <a:bodyPr anchor="t" anchorCtr="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682289"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4052633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957535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447040" y="725444"/>
            <a:ext cx="11277600" cy="1044253"/>
          </a:xfrm>
        </p:spPr>
        <p:txBody>
          <a:bodyPr anchor="b" anchorCtr="0">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457200" y="2245360"/>
            <a:ext cx="3342640" cy="3992880"/>
          </a:xfrm>
        </p:spPr>
        <p:txBody>
          <a:bodyPr anchor="t"/>
          <a:lstStyle>
            <a:lvl1pPr marL="0" indent="0">
              <a:buNone/>
              <a:defRPr/>
            </a:lvl1pPr>
            <a:lvl2pPr marL="324000" indent="0">
              <a:buNone/>
              <a:defRPr/>
            </a:lvl2pPr>
            <a:lvl3pPr marL="630000" indent="0">
              <a:buNone/>
              <a:defRPr/>
            </a:lvl3pPr>
            <a:lvl4pPr marL="1008000" indent="0">
              <a:buNone/>
              <a:defRPr/>
            </a:lvl4pPr>
            <a:lvl5pPr marL="13680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236720" y="2236109"/>
            <a:ext cx="7498080" cy="4002131"/>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a:xfrm>
            <a:off x="10682290"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5552918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4" name="Content Placeholder 3"/>
          <p:cNvSpPr>
            <a:spLocks noGrp="1"/>
          </p:cNvSpPr>
          <p:nvPr>
            <p:ph sz="half" idx="2" hasCustomPrompt="1"/>
          </p:nvPr>
        </p:nvSpPr>
        <p:spPr>
          <a:xfrm>
            <a:off x="457200" y="2318490"/>
            <a:ext cx="737108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a:extLst>
              <a:ext uri="{FF2B5EF4-FFF2-40B4-BE49-F238E27FC236}">
                <a16:creationId xmlns:a16="http://schemas.microsoft.com/office/drawing/2014/main" id="{8E6EDC6B-B9AA-A4D9-A782-C38A0F84F63F}"/>
              </a:ext>
            </a:extLst>
          </p:cNvPr>
          <p:cNvSpPr>
            <a:spLocks noGrp="1"/>
          </p:cNvSpPr>
          <p:nvPr>
            <p:ph sz="half" idx="13" hasCustomPrompt="1"/>
          </p:nvPr>
        </p:nvSpPr>
        <p:spPr>
          <a:xfrm>
            <a:off x="7993378" y="2318490"/>
            <a:ext cx="3731262" cy="3633047"/>
          </a:xfrm>
        </p:spPr>
        <p:txBody>
          <a:bodyPr anchor="t">
            <a:normAutofit/>
          </a:bodyPr>
          <a:lstStyle>
            <a:lvl1pPr marL="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68264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462151" y="666984"/>
            <a:ext cx="3672970" cy="2125911"/>
          </a:xfrm>
        </p:spPr>
        <p:txBody>
          <a:bodyPr>
            <a:noAutofit/>
          </a:bodyPr>
          <a:lstStyle>
            <a:lvl1pPr algn="l">
              <a:defRPr/>
            </a:lvl1pPr>
          </a:lstStyle>
          <a:p>
            <a:r>
              <a:rPr lang="en-US" noProof="0"/>
              <a:t>Click to edit Master title style</a:t>
            </a:r>
            <a:endParaRPr lang="en-US" noProof="0" dirty="0"/>
          </a:p>
        </p:txBody>
      </p:sp>
      <p:sp>
        <p:nvSpPr>
          <p:cNvPr id="2" name="Content Placeholder 5">
            <a:extLst>
              <a:ext uri="{FF2B5EF4-FFF2-40B4-BE49-F238E27FC236}">
                <a16:creationId xmlns:a16="http://schemas.microsoft.com/office/drawing/2014/main" id="{5A0AD703-0A43-5323-CCB2-832D424EF2DB}"/>
              </a:ext>
            </a:extLst>
          </p:cNvPr>
          <p:cNvSpPr>
            <a:spLocks noGrp="1"/>
          </p:cNvSpPr>
          <p:nvPr>
            <p:ph sz="quarter" idx="4" hasCustomPrompt="1"/>
          </p:nvPr>
        </p:nvSpPr>
        <p:spPr>
          <a:xfrm>
            <a:off x="462151" y="2862479"/>
            <a:ext cx="3672970" cy="3491849"/>
          </a:xfrm>
        </p:spPr>
        <p:txBody>
          <a:bodyPr anchor="t" anchorCtr="0">
            <a:normAutofit/>
          </a:bodyPr>
          <a:lstStyle>
            <a:lvl1pPr marL="0" indent="0">
              <a:buNone/>
              <a:defRPr/>
            </a:lvl1pPr>
          </a:lstStyle>
          <a:p>
            <a:pPr lvl="0"/>
            <a:r>
              <a:rPr lang="en-US" noProof="0" dirty="0"/>
              <a:t>Click to add text </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Picture Placeholder 3">
            <a:extLst>
              <a:ext uri="{FF2B5EF4-FFF2-40B4-BE49-F238E27FC236}">
                <a16:creationId xmlns:a16="http://schemas.microsoft.com/office/drawing/2014/main" id="{4627B629-9CBE-3ECF-2D88-F07AACD0374E}"/>
              </a:ext>
            </a:extLst>
          </p:cNvPr>
          <p:cNvSpPr>
            <a:spLocks noGrp="1"/>
          </p:cNvSpPr>
          <p:nvPr>
            <p:ph type="pic" sz="quarter" idx="13" hasCustomPrompt="1"/>
          </p:nvPr>
        </p:nvSpPr>
        <p:spPr>
          <a:xfrm>
            <a:off x="4231970" y="666985"/>
            <a:ext cx="7497880" cy="5687344"/>
          </a:xfrm>
          <a:custGeom>
            <a:avLst/>
            <a:gdLst>
              <a:gd name="connsiteX0" fmla="*/ 3803282 w 7497880"/>
              <a:gd name="connsiteY0" fmla="*/ 0 h 5687344"/>
              <a:gd name="connsiteX1" fmla="*/ 7497880 w 7497880"/>
              <a:gd name="connsiteY1" fmla="*/ 0 h 5687344"/>
              <a:gd name="connsiteX2" fmla="*/ 7497880 w 7497880"/>
              <a:gd name="connsiteY2" fmla="*/ 4581885 h 5687344"/>
              <a:gd name="connsiteX3" fmla="*/ 3803282 w 7497880"/>
              <a:gd name="connsiteY3" fmla="*/ 4581885 h 5687344"/>
              <a:gd name="connsiteX4" fmla="*/ 0 w 7497880"/>
              <a:gd name="connsiteY4" fmla="*/ 0 h 5687344"/>
              <a:gd name="connsiteX5" fmla="*/ 3699373 w 7497880"/>
              <a:gd name="connsiteY5" fmla="*/ 0 h 5687344"/>
              <a:gd name="connsiteX6" fmla="*/ 3699373 w 7497880"/>
              <a:gd name="connsiteY6" fmla="*/ 4581885 h 5687344"/>
              <a:gd name="connsiteX7" fmla="*/ 2 w 7497880"/>
              <a:gd name="connsiteY7" fmla="*/ 4581885 h 5687344"/>
              <a:gd name="connsiteX8" fmla="*/ 2 w 7497880"/>
              <a:gd name="connsiteY8" fmla="*/ 4679200 h 5687344"/>
              <a:gd name="connsiteX9" fmla="*/ 3699373 w 7497880"/>
              <a:gd name="connsiteY9" fmla="*/ 4679200 h 5687344"/>
              <a:gd name="connsiteX10" fmla="*/ 3699373 w 7497880"/>
              <a:gd name="connsiteY10" fmla="*/ 5679350 h 5687344"/>
              <a:gd name="connsiteX11" fmla="*/ 3803282 w 7497880"/>
              <a:gd name="connsiteY11" fmla="*/ 5679350 h 5687344"/>
              <a:gd name="connsiteX12" fmla="*/ 3803282 w 7497880"/>
              <a:gd name="connsiteY12" fmla="*/ 4679200 h 5687344"/>
              <a:gd name="connsiteX13" fmla="*/ 7497880 w 7497880"/>
              <a:gd name="connsiteY13" fmla="*/ 4679200 h 5687344"/>
              <a:gd name="connsiteX14" fmla="*/ 7497880 w 7497880"/>
              <a:gd name="connsiteY14" fmla="*/ 5687344 h 5687344"/>
              <a:gd name="connsiteX15" fmla="*/ 0 w 7497880"/>
              <a:gd name="connsiteY15" fmla="*/ 5687344 h 568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97880" h="5687344">
                <a:moveTo>
                  <a:pt x="3803282" y="0"/>
                </a:moveTo>
                <a:lnTo>
                  <a:pt x="7497880" y="0"/>
                </a:lnTo>
                <a:lnTo>
                  <a:pt x="7497880" y="4581885"/>
                </a:lnTo>
                <a:lnTo>
                  <a:pt x="3803282" y="4581885"/>
                </a:lnTo>
                <a:close/>
                <a:moveTo>
                  <a:pt x="0" y="0"/>
                </a:moveTo>
                <a:lnTo>
                  <a:pt x="3699373" y="0"/>
                </a:lnTo>
                <a:lnTo>
                  <a:pt x="3699373" y="4581885"/>
                </a:lnTo>
                <a:lnTo>
                  <a:pt x="2" y="4581885"/>
                </a:lnTo>
                <a:lnTo>
                  <a:pt x="2" y="4679200"/>
                </a:lnTo>
                <a:lnTo>
                  <a:pt x="3699373" y="4679200"/>
                </a:lnTo>
                <a:lnTo>
                  <a:pt x="3699373" y="5679350"/>
                </a:lnTo>
                <a:lnTo>
                  <a:pt x="3803282" y="5679350"/>
                </a:lnTo>
                <a:lnTo>
                  <a:pt x="3803282" y="4679200"/>
                </a:lnTo>
                <a:lnTo>
                  <a:pt x="7497880" y="4679200"/>
                </a:lnTo>
                <a:lnTo>
                  <a:pt x="7497880" y="5687344"/>
                </a:lnTo>
                <a:lnTo>
                  <a:pt x="0" y="5687344"/>
                </a:lnTo>
                <a:close/>
              </a:path>
            </a:pathLst>
          </a:custGeom>
          <a:solidFill>
            <a:schemeClr val="accent2"/>
          </a:solidFill>
        </p:spPr>
        <p:txBody>
          <a:bodyPr wrap="square" anchor="t">
            <a:noAutofit/>
          </a:bodyPr>
          <a:lstStyle>
            <a:lvl1pPr marL="0" indent="0" algn="ctr">
              <a:buNone/>
              <a:defRPr/>
            </a:lvl1pPr>
          </a:lstStyle>
          <a:p>
            <a:r>
              <a:rPr lang="en-US" noProof="0" dirty="0"/>
              <a:t>Click to add picture</a:t>
            </a:r>
          </a:p>
        </p:txBody>
      </p:sp>
      <p:sp>
        <p:nvSpPr>
          <p:cNvPr id="6" name="Date Placeholder 5">
            <a:extLst>
              <a:ext uri="{FF2B5EF4-FFF2-40B4-BE49-F238E27FC236}">
                <a16:creationId xmlns:a16="http://schemas.microsoft.com/office/drawing/2014/main" id="{90DD7D93-4C4D-E385-9F8C-40536F0BDEA2}"/>
              </a:ext>
            </a:extLst>
          </p:cNvPr>
          <p:cNvSpPr>
            <a:spLocks noGrp="1"/>
          </p:cNvSpPr>
          <p:nvPr>
            <p:ph type="dt" sz="half" idx="14"/>
          </p:nvPr>
        </p:nvSpPr>
        <p:spPr/>
        <p:txBody>
          <a:bodyPr/>
          <a:lstStyle/>
          <a:p>
            <a:r>
              <a:rPr lang="en-US" noProof="0"/>
              <a:t>20XX</a:t>
            </a:r>
            <a:endParaRPr lang="en-US" noProof="0" dirty="0"/>
          </a:p>
        </p:txBody>
      </p:sp>
      <p:sp>
        <p:nvSpPr>
          <p:cNvPr id="7" name="Footer Placeholder 6">
            <a:extLst>
              <a:ext uri="{FF2B5EF4-FFF2-40B4-BE49-F238E27FC236}">
                <a16:creationId xmlns:a16="http://schemas.microsoft.com/office/drawing/2014/main" id="{BC99FA72-244D-9DC3-C9B7-E7DAD50A01F7}"/>
              </a:ext>
            </a:extLst>
          </p:cNvPr>
          <p:cNvSpPr>
            <a:spLocks noGrp="1"/>
          </p:cNvSpPr>
          <p:nvPr>
            <p:ph type="ftr" sz="quarter" idx="15"/>
          </p:nvPr>
        </p:nvSpPr>
        <p:spPr/>
        <p:txBody>
          <a:bodyPr/>
          <a:lstStyle/>
          <a:p>
            <a:endParaRPr lang="en-US" noProof="0" dirty="0"/>
          </a:p>
        </p:txBody>
      </p:sp>
      <p:sp>
        <p:nvSpPr>
          <p:cNvPr id="8" name="Slide Number Placeholder 7">
            <a:extLst>
              <a:ext uri="{FF2B5EF4-FFF2-40B4-BE49-F238E27FC236}">
                <a16:creationId xmlns:a16="http://schemas.microsoft.com/office/drawing/2014/main" id="{725A4F6F-66FD-CDA5-7F8F-F5FD6382CFCF}"/>
              </a:ext>
            </a:extLst>
          </p:cNvPr>
          <p:cNvSpPr>
            <a:spLocks noGrp="1"/>
          </p:cNvSpPr>
          <p:nvPr>
            <p:ph type="sldNum" sz="quarter" idx="16"/>
          </p:nvPr>
        </p:nvSpPr>
        <p:spPr>
          <a:xfrm>
            <a:off x="10677340" y="6423914"/>
            <a:ext cx="1052510" cy="365125"/>
          </a:xfrm>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3289231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14896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861492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491554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20XX</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297532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3201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98907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458643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E457D222-120F-E222-DE7E-B44B0BC1863F}"/>
              </a:ext>
            </a:extLst>
          </p:cNvPr>
          <p:cNvGrpSpPr/>
          <p:nvPr userDrawn="1"/>
        </p:nvGrpSpPr>
        <p:grpSpPr>
          <a:xfrm>
            <a:off x="428696" y="482137"/>
            <a:ext cx="11301155" cy="81191"/>
            <a:chOff x="428696" y="482137"/>
            <a:chExt cx="11301155" cy="81191"/>
          </a:xfrm>
        </p:grpSpPr>
        <p:sp>
          <p:nvSpPr>
            <p:cNvPr id="8" name="Rectangle 7">
              <a:extLst>
                <a:ext uri="{FF2B5EF4-FFF2-40B4-BE49-F238E27FC236}">
                  <a16:creationId xmlns:a16="http://schemas.microsoft.com/office/drawing/2014/main" id="{09DF259B-1168-B954-21F8-A08A3C462F3C}"/>
                </a:ext>
              </a:extLst>
            </p:cNvPr>
            <p:cNvSpPr/>
            <p:nvPr/>
          </p:nvSpPr>
          <p:spPr>
            <a:xfrm flipV="1">
              <a:off x="428696" y="482137"/>
              <a:ext cx="3703321" cy="81191"/>
            </a:xfrm>
            <a:prstGeom prst="rect">
              <a:avLst/>
            </a:prstGeom>
            <a:solidFill>
              <a:schemeClr val="accent3"/>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B5A595C-AA3A-9D82-01BB-7810CE5F7A5E}"/>
                </a:ext>
              </a:extLst>
            </p:cNvPr>
            <p:cNvSpPr/>
            <p:nvPr/>
          </p:nvSpPr>
          <p:spPr>
            <a:xfrm flipV="1">
              <a:off x="4235926" y="482137"/>
              <a:ext cx="3703321" cy="81191"/>
            </a:xfrm>
            <a:prstGeom prst="rect">
              <a:avLst/>
            </a:prstGeom>
            <a:solidFill>
              <a:schemeClr val="accent1"/>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178CB63-8F78-566B-8120-9DC73FB7B23B}"/>
                </a:ext>
              </a:extLst>
            </p:cNvPr>
            <p:cNvSpPr/>
            <p:nvPr/>
          </p:nvSpPr>
          <p:spPr>
            <a:xfrm flipV="1">
              <a:off x="8026530" y="482137"/>
              <a:ext cx="3703321" cy="81191"/>
            </a:xfrm>
            <a:prstGeom prst="rect">
              <a:avLst/>
            </a:prstGeom>
            <a:solidFill>
              <a:schemeClr val="accent4"/>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0910551"/>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7" r:id="rId18"/>
    <p:sldLayoutId id="2147483818" r:id="rId19"/>
    <p:sldLayoutId id="2147483819" r:id="rId20"/>
    <p:sldLayoutId id="2147483820" r:id="rId21"/>
    <p:sldLayoutId id="2147483822" r:id="rId22"/>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G"/><Relationship Id="rId7" Type="http://schemas.openxmlformats.org/officeDocument/2006/relationships/image" Target="../media/image26.JPG"/><Relationship Id="rId2" Type="http://schemas.openxmlformats.org/officeDocument/2006/relationships/image" Target="../media/image21.JPG"/><Relationship Id="rId1" Type="http://schemas.openxmlformats.org/officeDocument/2006/relationships/slideLayout" Target="../slideLayouts/slideLayout7.xml"/><Relationship Id="rId6" Type="http://schemas.openxmlformats.org/officeDocument/2006/relationships/image" Target="../media/image25.JPG"/><Relationship Id="rId5" Type="http://schemas.openxmlformats.org/officeDocument/2006/relationships/image" Target="../media/image24.JPG"/><Relationship Id="rId4" Type="http://schemas.openxmlformats.org/officeDocument/2006/relationships/image" Target="../media/image23.JPG"/></Relationships>
</file>

<file path=ppt/slides/_rels/slide2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JPG"/><Relationship Id="rId1" Type="http://schemas.openxmlformats.org/officeDocument/2006/relationships/slideLayout" Target="../slideLayouts/slideLayout7.xml"/><Relationship Id="rId6" Type="http://schemas.openxmlformats.org/officeDocument/2006/relationships/image" Target="../media/image31.JPG"/><Relationship Id="rId5" Type="http://schemas.openxmlformats.org/officeDocument/2006/relationships/image" Target="../media/image30.JPG"/><Relationship Id="rId4" Type="http://schemas.openxmlformats.org/officeDocument/2006/relationships/image" Target="../media/image29.JPG"/></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79F0267-9D1C-BDA9-A152-B01CD379FC92}"/>
              </a:ext>
            </a:extLst>
          </p:cNvPr>
          <p:cNvSpPr>
            <a:spLocks noGrp="1"/>
          </p:cNvSpPr>
          <p:nvPr>
            <p:ph type="ctrTitle"/>
          </p:nvPr>
        </p:nvSpPr>
        <p:spPr/>
        <p:txBody>
          <a:bodyPr/>
          <a:lstStyle/>
          <a:p>
            <a:r>
              <a:rPr lang="en-US" sz="3600" dirty="0">
                <a:solidFill>
                  <a:schemeClr val="accent3">
                    <a:lumMod val="75000"/>
                  </a:schemeClr>
                </a:solidFill>
              </a:rPr>
              <a:t>Hospital Management system</a:t>
            </a:r>
          </a:p>
        </p:txBody>
      </p:sp>
      <p:pic>
        <p:nvPicPr>
          <p:cNvPr id="10" name="Picture Placeholder 9" descr="A stethoscope on a clipboard">
            <a:extLst>
              <a:ext uri="{FF2B5EF4-FFF2-40B4-BE49-F238E27FC236}">
                <a16:creationId xmlns:a16="http://schemas.microsoft.com/office/drawing/2014/main" id="{CC4B82FA-2EA0-5319-6B9C-8D78349FCB09}"/>
              </a:ext>
            </a:extLst>
          </p:cNvPr>
          <p:cNvPicPr>
            <a:picLocks noGrp="1" noChangeAspect="1"/>
          </p:cNvPicPr>
          <p:nvPr>
            <p:ph type="pic" sz="quarter" idx="13"/>
          </p:nvPr>
        </p:nvPicPr>
        <p:blipFill rotWithShape="1">
          <a:blip r:embed="rId3"/>
          <a:srcRect t="28164" b="28164"/>
          <a:stretch/>
        </p:blipFill>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a:extLst>
              <a:ext uri="{FF2B5EF4-FFF2-40B4-BE49-F238E27FC236}">
                <a16:creationId xmlns:a16="http://schemas.microsoft.com/office/drawing/2014/main" id="{6A93E959-E68D-08C8-9C1E-5A318B3EF272}"/>
              </a:ext>
            </a:extLst>
          </p:cNvPr>
          <p:cNvSpPr>
            <a:spLocks noGrp="1"/>
          </p:cNvSpPr>
          <p:nvPr>
            <p:ph type="title"/>
          </p:nvPr>
        </p:nvSpPr>
        <p:spPr/>
        <p:txBody>
          <a:bodyPr/>
          <a:lstStyle/>
          <a:p>
            <a:pPr marL="457200" indent="-457200">
              <a:buClr>
                <a:srgbClr val="FFC000"/>
              </a:buClr>
              <a:buFont typeface="Arial" panose="020B0604020202020204" pitchFamily="34" charset="0"/>
              <a:buChar char="•"/>
            </a:pPr>
            <a:r>
              <a:rPr lang="en-US" sz="3200" dirty="0">
                <a:solidFill>
                  <a:schemeClr val="accent3">
                    <a:lumMod val="75000"/>
                  </a:schemeClr>
                </a:solidFill>
              </a:rPr>
              <a:t>04   Relationship</a:t>
            </a:r>
            <a:br>
              <a:rPr lang="en-US" sz="3200" dirty="0"/>
            </a:br>
            <a:endParaRPr lang="en-US" sz="3200" dirty="0"/>
          </a:p>
        </p:txBody>
      </p:sp>
      <p:sp>
        <p:nvSpPr>
          <p:cNvPr id="10" name="TextBox 9">
            <a:extLst>
              <a:ext uri="{FF2B5EF4-FFF2-40B4-BE49-F238E27FC236}">
                <a16:creationId xmlns:a16="http://schemas.microsoft.com/office/drawing/2014/main" id="{F2A69D95-AAD4-9D2E-69E5-6994337C158D}"/>
              </a:ext>
            </a:extLst>
          </p:cNvPr>
          <p:cNvSpPr txBox="1"/>
          <p:nvPr/>
        </p:nvSpPr>
        <p:spPr>
          <a:xfrm>
            <a:off x="756745" y="1608083"/>
            <a:ext cx="10967895" cy="5111143"/>
          </a:xfrm>
          <a:prstGeom prst="rect">
            <a:avLst/>
          </a:prstGeom>
          <a:noFill/>
        </p:spPr>
        <p:txBody>
          <a:bodyPr wrap="square" rtlCol="0">
            <a:spAutoFit/>
          </a:bodyPr>
          <a:lstStyle/>
          <a:p>
            <a:pPr marR="0" lvl="0" algn="just"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2. Nurse – Rooms Relationship</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457200" marR="0" algn="just"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285750" marR="0" lvl="0" indent="-285750" algn="just" fontAlgn="base">
              <a:lnSpc>
                <a:spcPct val="107000"/>
              </a:lnSpc>
              <a:spcBef>
                <a:spcPts val="0"/>
              </a:spcBef>
              <a:spcAft>
                <a:spcPts val="0"/>
              </a:spcAft>
              <a:buClr>
                <a:srgbClr val="FFC000"/>
              </a:buClr>
              <a:buFont typeface="Arial" panose="020B0604020202020204" pitchFamily="34" charset="0"/>
              <a:buChar char="•"/>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A nurse can be assigned to one or more rooms during their shift.</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285750" marR="0" lvl="0" indent="-285750" algn="just" fontAlgn="base">
              <a:lnSpc>
                <a:spcPct val="107000"/>
              </a:lnSpc>
              <a:spcBef>
                <a:spcPts val="0"/>
              </a:spcBef>
              <a:spcAft>
                <a:spcPts val="0"/>
              </a:spcAft>
              <a:buClr>
                <a:srgbClr val="FFC000"/>
              </a:buClr>
              <a:buFont typeface="Arial" panose="020B0604020202020204" pitchFamily="34" charset="0"/>
              <a:buChar char="•"/>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A room can have multiple nurses assigned to it over different shift.</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285750" marR="0" lvl="0" indent="-285750" algn="just" fontAlgn="base">
              <a:lnSpc>
                <a:spcPct val="107000"/>
              </a:lnSpc>
              <a:spcBef>
                <a:spcPts val="0"/>
              </a:spcBef>
              <a:spcAft>
                <a:spcPts val="0"/>
              </a:spcAft>
              <a:buClr>
                <a:srgbClr val="FFC000"/>
              </a:buClr>
              <a:buFont typeface="Arial" panose="020B0604020202020204" pitchFamily="34" charset="0"/>
              <a:buChar char="•"/>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This is a many-to-many relationship between nurses and rooms, each nurse can be assigned to multiple rooms, and each room can have multiple nurses assigned to it.</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228600" marR="0" algn="just"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228600" marR="0" algn="just"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R="0" lvl="0" algn="just"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3. Receptionist – Records Relationship</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228600" marR="0" algn="just"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285750" marR="0" lvl="0" indent="-285750" algn="just" fontAlgn="base">
              <a:lnSpc>
                <a:spcPct val="107000"/>
              </a:lnSpc>
              <a:spcBef>
                <a:spcPts val="0"/>
              </a:spcBef>
              <a:spcAft>
                <a:spcPts val="0"/>
              </a:spcAft>
              <a:buClr>
                <a:srgbClr val="FFC000"/>
              </a:buClr>
              <a:buFont typeface="Arial" panose="020B0604020202020204" pitchFamily="34" charset="0"/>
              <a:buChar char="•"/>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A receptionist manages records which could include patient records, appointment schedules, or other administrative documents.</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285750" marR="0" lvl="0" indent="-285750" algn="just" fontAlgn="base">
              <a:lnSpc>
                <a:spcPct val="107000"/>
              </a:lnSpc>
              <a:spcBef>
                <a:spcPts val="0"/>
              </a:spcBef>
              <a:spcAft>
                <a:spcPts val="0"/>
              </a:spcAft>
              <a:buClr>
                <a:srgbClr val="FFC000"/>
              </a:buClr>
              <a:buFont typeface="Arial" panose="020B0604020202020204" pitchFamily="34" charset="0"/>
              <a:buChar char="•"/>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A record can be managed by one or more receptionists.</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285750" marR="0" lvl="0" indent="-285750" algn="just" fontAlgn="base">
              <a:lnSpc>
                <a:spcPct val="107000"/>
              </a:lnSpc>
              <a:spcBef>
                <a:spcPts val="0"/>
              </a:spcBef>
              <a:spcAft>
                <a:spcPts val="0"/>
              </a:spcAft>
              <a:buClr>
                <a:srgbClr val="FFC000"/>
              </a:buClr>
              <a:buFont typeface="Arial" panose="020B0604020202020204" pitchFamily="34" charset="0"/>
              <a:buChar char="•"/>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This is a many-to-many relationship between receptionists and records, each receptionist can manage multiple records, and each record can be managed by multiple receptionists.</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algn="just"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algn="just"/>
            <a:endParaRPr lang="en-US" sz="175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4259977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332C6-AEE4-A451-A3C8-7C2C8E2A5725}"/>
              </a:ext>
            </a:extLst>
          </p:cNvPr>
          <p:cNvSpPr>
            <a:spLocks noGrp="1"/>
          </p:cNvSpPr>
          <p:nvPr>
            <p:ph type="title"/>
          </p:nvPr>
        </p:nvSpPr>
        <p:spPr>
          <a:xfrm>
            <a:off x="457200" y="543735"/>
            <a:ext cx="7709338" cy="749037"/>
          </a:xfrm>
        </p:spPr>
        <p:txBody>
          <a:bodyPr>
            <a:normAutofit/>
          </a:bodyPr>
          <a:lstStyle/>
          <a:p>
            <a:pPr marL="457200" indent="-457200">
              <a:buClr>
                <a:srgbClr val="FFC000"/>
              </a:buClr>
              <a:buFont typeface="Gill Sans MT" panose="020B0502020104020203" pitchFamily="34" charset="0"/>
              <a:buChar char="•"/>
            </a:pPr>
            <a:r>
              <a:rPr lang="en-US" sz="3200" dirty="0">
                <a:solidFill>
                  <a:schemeClr val="accent3">
                    <a:lumMod val="75000"/>
                  </a:schemeClr>
                </a:solidFill>
              </a:rPr>
              <a:t>04  relationship</a:t>
            </a:r>
          </a:p>
        </p:txBody>
      </p:sp>
      <p:sp>
        <p:nvSpPr>
          <p:cNvPr id="4" name="Content Placeholder 3">
            <a:extLst>
              <a:ext uri="{FF2B5EF4-FFF2-40B4-BE49-F238E27FC236}">
                <a16:creationId xmlns:a16="http://schemas.microsoft.com/office/drawing/2014/main" id="{308443D9-BCAD-2F33-9DE7-54605EFCC263}"/>
              </a:ext>
            </a:extLst>
          </p:cNvPr>
          <p:cNvSpPr>
            <a:spLocks noGrp="1"/>
          </p:cNvSpPr>
          <p:nvPr>
            <p:ph sz="half" idx="2"/>
          </p:nvPr>
        </p:nvSpPr>
        <p:spPr>
          <a:xfrm>
            <a:off x="457200" y="1413465"/>
            <a:ext cx="11414410" cy="5134479"/>
          </a:xfrm>
        </p:spPr>
        <p:txBody>
          <a:bodyPr>
            <a:noAutofit/>
          </a:bodyPr>
          <a:lstStyle/>
          <a:p>
            <a:pPr marR="0" lvl="0" fontAlgn="base">
              <a:lnSpc>
                <a:spcPct val="107000"/>
              </a:lnSpc>
              <a:spcBef>
                <a:spcPts val="0"/>
              </a:spcBef>
              <a:spcAft>
                <a:spcPts val="0"/>
              </a:spcAft>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4. Patient – Bills Relationship</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fontAlgn="base">
              <a:lnSpc>
                <a:spcPct val="107000"/>
              </a:lnSpc>
              <a:spcBef>
                <a:spcPts val="0"/>
              </a:spcBef>
              <a:spcAft>
                <a:spcPts val="0"/>
              </a:spcAft>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fontAlgn="base">
              <a:lnSpc>
                <a:spcPct val="107000"/>
              </a:lnSpc>
              <a:spcBef>
                <a:spcPts val="0"/>
              </a:spcBef>
              <a:spcAft>
                <a:spcPts val="0"/>
              </a:spcAft>
              <a:buFont typeface="Symbol" panose="05050102010706020507" pitchFamily="18" charset="2"/>
              <a:buChar char=""/>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One patient can have multiple bills.</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fontAlgn="base">
              <a:lnSpc>
                <a:spcPct val="107000"/>
              </a:lnSpc>
              <a:spcBef>
                <a:spcPts val="0"/>
              </a:spcBef>
              <a:spcAft>
                <a:spcPts val="0"/>
              </a:spcAft>
              <a:buFont typeface="Symbol" panose="05050102010706020507" pitchFamily="18" charset="2"/>
              <a:buChar char=""/>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One bill is associated with only one patient.</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fontAlgn="base">
              <a:lnSpc>
                <a:spcPct val="107000"/>
              </a:lnSpc>
              <a:spcBef>
                <a:spcPts val="0"/>
              </a:spcBef>
              <a:spcAft>
                <a:spcPts val="0"/>
              </a:spcAft>
              <a:buFont typeface="Symbol" panose="05050102010706020507" pitchFamily="18" charset="2"/>
              <a:buChar char=""/>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This is a one-to-many relationship between patients and bills, each patient can have multiple bills, but each bill belongs to only one patient.</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fontAlgn="base">
              <a:lnSpc>
                <a:spcPct val="107000"/>
              </a:lnSpc>
              <a:spcBef>
                <a:spcPts val="0"/>
              </a:spcBef>
              <a:spcAft>
                <a:spcPts val="0"/>
              </a:spcAft>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R="0" lvl="0" fontAlgn="base">
              <a:lnSpc>
                <a:spcPct val="107000"/>
              </a:lnSpc>
              <a:spcBef>
                <a:spcPts val="0"/>
              </a:spcBef>
              <a:spcAft>
                <a:spcPts val="0"/>
              </a:spcAft>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5. Patient – Test Report Relationship</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fontAlgn="base">
              <a:lnSpc>
                <a:spcPct val="107000"/>
              </a:lnSpc>
              <a:spcBef>
                <a:spcPts val="0"/>
              </a:spcBef>
              <a:spcAft>
                <a:spcPts val="0"/>
              </a:spcAft>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fontAlgn="base">
              <a:lnSpc>
                <a:spcPct val="107000"/>
              </a:lnSpc>
              <a:spcBef>
                <a:spcPts val="0"/>
              </a:spcBef>
              <a:spcAft>
                <a:spcPts val="0"/>
              </a:spcAft>
              <a:buFont typeface="Symbol" panose="05050102010706020507" pitchFamily="18" charset="2"/>
              <a:buChar char=""/>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One patient can have multiple test reports.</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fontAlgn="base">
              <a:lnSpc>
                <a:spcPct val="107000"/>
              </a:lnSpc>
              <a:spcBef>
                <a:spcPts val="0"/>
              </a:spcBef>
              <a:spcAft>
                <a:spcPts val="0"/>
              </a:spcAft>
              <a:buFont typeface="Symbol" panose="05050102010706020507" pitchFamily="18" charset="2"/>
              <a:buChar char=""/>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One test report is associated with only one patient.</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fontAlgn="base">
              <a:lnSpc>
                <a:spcPct val="107000"/>
              </a:lnSpc>
              <a:spcBef>
                <a:spcPts val="0"/>
              </a:spcBef>
              <a:spcAft>
                <a:spcPts val="0"/>
              </a:spcAft>
              <a:buFont typeface="Symbol" panose="05050102010706020507" pitchFamily="18" charset="2"/>
              <a:buChar char=""/>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This is a one-to-many relationship between patients and test reports, each patient can have multiple test reports, but each test report belongs to only one patient.</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fontAlgn="base">
              <a:lnSpc>
                <a:spcPct val="107000"/>
              </a:lnSpc>
              <a:spcBef>
                <a:spcPts val="0"/>
              </a:spcBef>
              <a:spcAft>
                <a:spcPts val="0"/>
              </a:spcAft>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R="0" lvl="0" fontAlgn="base">
              <a:lnSpc>
                <a:spcPct val="107000"/>
              </a:lnSpc>
              <a:spcBef>
                <a:spcPts val="0"/>
              </a:spcBef>
              <a:spcAft>
                <a:spcPts val="0"/>
              </a:spcAft>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6. Rooms – Patient Relationship</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fontAlgn="base">
              <a:lnSpc>
                <a:spcPct val="107000"/>
              </a:lnSpc>
              <a:spcBef>
                <a:spcPts val="0"/>
              </a:spcBef>
              <a:spcAft>
                <a:spcPts val="0"/>
              </a:spcAft>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fontAlgn="base">
              <a:lnSpc>
                <a:spcPct val="107000"/>
              </a:lnSpc>
              <a:spcBef>
                <a:spcPts val="0"/>
              </a:spcBef>
              <a:spcAft>
                <a:spcPts val="0"/>
              </a:spcAft>
              <a:buFont typeface="Symbol" panose="05050102010706020507" pitchFamily="18" charset="2"/>
              <a:buChar char=""/>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One room can accommodate multiple patients over time.</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fontAlgn="base">
              <a:lnSpc>
                <a:spcPct val="107000"/>
              </a:lnSpc>
              <a:spcBef>
                <a:spcPts val="0"/>
              </a:spcBef>
              <a:spcAft>
                <a:spcPts val="0"/>
              </a:spcAft>
              <a:buFont typeface="Symbol" panose="05050102010706020507" pitchFamily="18" charset="2"/>
              <a:buChar char=""/>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One patient occupies one room at a time.</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fontAlgn="base">
              <a:lnSpc>
                <a:spcPct val="107000"/>
              </a:lnSpc>
              <a:spcBef>
                <a:spcPts val="0"/>
              </a:spcBef>
              <a:spcAft>
                <a:spcPts val="0"/>
              </a:spcAft>
              <a:buFont typeface="Symbol" panose="05050102010706020507" pitchFamily="18" charset="2"/>
              <a:buChar char=""/>
            </a:pPr>
            <a:r>
              <a:rPr lang="en-US" sz="15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This is a one-to-many relationship between rooms and patients, each room can accommodate multiple patients, but each patient occupies only one room at a time.</a:t>
            </a:r>
            <a:endParaRPr lang="en-US" sz="15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endParaRPr lang="en-US" sz="155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70479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66933-2318-182D-F664-25567FEAEF89}"/>
              </a:ext>
            </a:extLst>
          </p:cNvPr>
          <p:cNvSpPr>
            <a:spLocks noGrp="1"/>
          </p:cNvSpPr>
          <p:nvPr>
            <p:ph type="title"/>
          </p:nvPr>
        </p:nvSpPr>
        <p:spPr/>
        <p:txBody>
          <a:bodyPr>
            <a:normAutofit/>
          </a:bodyPr>
          <a:lstStyle/>
          <a:p>
            <a:pPr marL="571500" indent="-571500">
              <a:buClr>
                <a:srgbClr val="FFC000"/>
              </a:buClr>
              <a:buFont typeface="Gill Sans MT" panose="020B0502020104020203" pitchFamily="34" charset="0"/>
              <a:buChar char="•"/>
            </a:pPr>
            <a:r>
              <a:rPr lang="en-US" sz="4000" dirty="0">
                <a:solidFill>
                  <a:schemeClr val="accent3">
                    <a:lumMod val="75000"/>
                  </a:schemeClr>
                </a:solidFill>
              </a:rPr>
              <a:t>04  relationship</a:t>
            </a:r>
          </a:p>
        </p:txBody>
      </p:sp>
      <p:sp>
        <p:nvSpPr>
          <p:cNvPr id="3" name="TextBox 2">
            <a:extLst>
              <a:ext uri="{FF2B5EF4-FFF2-40B4-BE49-F238E27FC236}">
                <a16:creationId xmlns:a16="http://schemas.microsoft.com/office/drawing/2014/main" id="{4E3C976E-DAAD-96D1-FF4B-56DEB201517A}"/>
              </a:ext>
            </a:extLst>
          </p:cNvPr>
          <p:cNvSpPr txBox="1"/>
          <p:nvPr/>
        </p:nvSpPr>
        <p:spPr>
          <a:xfrm>
            <a:off x="777766" y="2144110"/>
            <a:ext cx="10005848" cy="1554785"/>
          </a:xfrm>
          <a:prstGeom prst="rect">
            <a:avLst/>
          </a:prstGeom>
          <a:noFill/>
        </p:spPr>
        <p:txBody>
          <a:bodyPr wrap="square" rtlCol="0">
            <a:spAutoFit/>
          </a:bodyPr>
          <a:lstStyle/>
          <a:p>
            <a:pPr marR="0" lvl="0" fontAlgn="base">
              <a:lnSpc>
                <a:spcPct val="107000"/>
              </a:lnSpc>
              <a:spcBef>
                <a:spcPts val="0"/>
              </a:spcBef>
              <a:spcAft>
                <a:spcPts val="0"/>
              </a:spcAft>
            </a:pPr>
            <a:r>
              <a:rPr lang="en-US"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7. Patient – Records Relationship</a:t>
            </a:r>
            <a:endParaRPr lang="en-US"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457200" marR="0" fontAlgn="base">
              <a:lnSpc>
                <a:spcPct val="107000"/>
              </a:lnSpc>
              <a:spcBef>
                <a:spcPts val="0"/>
              </a:spcBef>
              <a:spcAft>
                <a:spcPts val="0"/>
              </a:spcAft>
            </a:pPr>
            <a:r>
              <a:rPr lang="en-US"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285750" marR="0" lvl="0" indent="-285750" fontAlgn="base">
              <a:lnSpc>
                <a:spcPct val="107000"/>
              </a:lnSpc>
              <a:spcBef>
                <a:spcPts val="0"/>
              </a:spcBef>
              <a:spcAft>
                <a:spcPts val="0"/>
              </a:spcAft>
              <a:buClr>
                <a:srgbClr val="FFC000"/>
              </a:buClr>
              <a:buFont typeface="Cambria" panose="02040503050406030204" pitchFamily="18" charset="0"/>
              <a:buChar char="•"/>
            </a:pPr>
            <a:r>
              <a:rPr lang="en-US"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Patients has records.</a:t>
            </a:r>
            <a:endParaRPr lang="en-US"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fontAlgn="base">
              <a:lnSpc>
                <a:spcPct val="107000"/>
              </a:lnSpc>
              <a:spcBef>
                <a:spcPts val="0"/>
              </a:spcBef>
              <a:spcAft>
                <a:spcPts val="0"/>
              </a:spcAft>
            </a:pPr>
            <a:r>
              <a:rPr lang="en-US"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40235068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B045D6AF-532B-394C-0C6F-38B6628CE9DF}"/>
              </a:ext>
            </a:extLst>
          </p:cNvPr>
          <p:cNvSpPr>
            <a:spLocks noGrp="1"/>
          </p:cNvSpPr>
          <p:nvPr>
            <p:ph type="title"/>
          </p:nvPr>
        </p:nvSpPr>
        <p:spPr>
          <a:xfrm>
            <a:off x="559000" y="2563680"/>
            <a:ext cx="3672970" cy="2125911"/>
          </a:xfrm>
        </p:spPr>
        <p:txBody>
          <a:bodyPr/>
          <a:lstStyle/>
          <a:p>
            <a:pPr marL="571500" indent="-571500">
              <a:buClr>
                <a:srgbClr val="FFC000"/>
              </a:buClr>
              <a:buFont typeface="Arial" panose="020B0604020202020204" pitchFamily="34" charset="0"/>
              <a:buChar char="•"/>
            </a:pPr>
            <a:r>
              <a:rPr lang="en-US" sz="4000" dirty="0">
                <a:solidFill>
                  <a:schemeClr val="accent3">
                    <a:lumMod val="75000"/>
                  </a:schemeClr>
                </a:solidFill>
              </a:rPr>
              <a:t>Query</a:t>
            </a:r>
          </a:p>
        </p:txBody>
      </p:sp>
      <p:pic>
        <p:nvPicPr>
          <p:cNvPr id="23" name="Picture Placeholder 22" descr="A group of people giving each other a high five">
            <a:extLst>
              <a:ext uri="{FF2B5EF4-FFF2-40B4-BE49-F238E27FC236}">
                <a16:creationId xmlns:a16="http://schemas.microsoft.com/office/drawing/2014/main" id="{D92A2E6E-E7AB-92FB-0E6F-133483021C22}"/>
              </a:ext>
            </a:extLst>
          </p:cNvPr>
          <p:cNvPicPr>
            <a:picLocks noGrp="1" noChangeAspect="1"/>
          </p:cNvPicPr>
          <p:nvPr>
            <p:ph type="pic" sz="quarter" idx="13"/>
          </p:nvPr>
        </p:nvPicPr>
        <p:blipFill rotWithShape="1">
          <a:blip r:embed="rId3"/>
          <a:srcRect l="6095" r="6095"/>
          <a:stretch/>
        </p:blipFill>
        <p:spPr/>
      </p:pic>
      <p:sp>
        <p:nvSpPr>
          <p:cNvPr id="8" name="TextBox 7">
            <a:extLst>
              <a:ext uri="{FF2B5EF4-FFF2-40B4-BE49-F238E27FC236}">
                <a16:creationId xmlns:a16="http://schemas.microsoft.com/office/drawing/2014/main" id="{B97135D2-9289-4A53-74B3-361E8847FD60}"/>
              </a:ext>
            </a:extLst>
          </p:cNvPr>
          <p:cNvSpPr txBox="1"/>
          <p:nvPr/>
        </p:nvSpPr>
        <p:spPr>
          <a:xfrm>
            <a:off x="630621" y="1597572"/>
            <a:ext cx="1334813" cy="830997"/>
          </a:xfrm>
          <a:prstGeom prst="rect">
            <a:avLst/>
          </a:prstGeom>
          <a:solidFill>
            <a:srgbClr val="CCECFF"/>
          </a:solidFill>
          <a:ln>
            <a:solidFill>
              <a:srgbClr val="CCECFF"/>
            </a:solidFill>
          </a:ln>
        </p:spPr>
        <p:txBody>
          <a:bodyPr wrap="square" rtlCol="0">
            <a:spAutoFit/>
          </a:bodyPr>
          <a:lstStyle/>
          <a:p>
            <a:r>
              <a:rPr lang="en-US" sz="4800" dirty="0"/>
              <a:t>05</a:t>
            </a:r>
          </a:p>
        </p:txBody>
      </p:sp>
    </p:spTree>
    <p:extLst>
      <p:ext uri="{BB962C8B-B14F-4D97-AF65-F5344CB8AC3E}">
        <p14:creationId xmlns:p14="http://schemas.microsoft.com/office/powerpoint/2010/main" val="277095936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D43501-17E1-22AF-3376-BBEDB3701CC1}"/>
              </a:ext>
            </a:extLst>
          </p:cNvPr>
          <p:cNvSpPr txBox="1"/>
          <p:nvPr/>
        </p:nvSpPr>
        <p:spPr>
          <a:xfrm>
            <a:off x="704193" y="966952"/>
            <a:ext cx="9270124" cy="462178"/>
          </a:xfrm>
          <a:prstGeom prst="rect">
            <a:avLst/>
          </a:prstGeom>
          <a:noFill/>
        </p:spPr>
        <p:txBody>
          <a:bodyPr wrap="square" rtlCol="0">
            <a:spAutoFit/>
          </a:bodyPr>
          <a:lstStyle/>
          <a:p>
            <a:pPr marL="0" marR="0">
              <a:lnSpc>
                <a:spcPct val="107000"/>
              </a:lnSpc>
              <a:spcBef>
                <a:spcPts val="0"/>
              </a:spcBef>
              <a:spcAft>
                <a:spcPts val="0"/>
              </a:spcAft>
            </a:pPr>
            <a:r>
              <a:rPr lang="en-US" sz="2400" b="1" kern="100" dirty="0">
                <a:effectLst/>
                <a:latin typeface="+mj-lt"/>
                <a:ea typeface="Times New Roman" panose="02020603050405020304" pitchFamily="18" charset="0"/>
                <a:cs typeface="Calibri" panose="020F0502020204030204" pitchFamily="34" charset="0"/>
              </a:rPr>
              <a:t>1.Show a text concatenation of patient IDs and patient name.</a:t>
            </a:r>
            <a:endParaRPr lang="en-US" sz="2400" kern="100" dirty="0">
              <a:effectLst/>
              <a:latin typeface="+mj-lt"/>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2A47E31F-093C-F73C-B5F6-66839E332CE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56441" y="2048642"/>
            <a:ext cx="8240112" cy="462178"/>
          </a:xfrm>
          <a:prstGeom prst="rect">
            <a:avLst/>
          </a:prstGeom>
          <a:noFill/>
          <a:ln>
            <a:noFill/>
          </a:ln>
        </p:spPr>
      </p:pic>
      <p:pic>
        <p:nvPicPr>
          <p:cNvPr id="4" name="Picture 3">
            <a:extLst>
              <a:ext uri="{FF2B5EF4-FFF2-40B4-BE49-F238E27FC236}">
                <a16:creationId xmlns:a16="http://schemas.microsoft.com/office/drawing/2014/main" id="{D47E09C6-7338-BF2F-F3A7-01D7F746BF9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6440" y="3038802"/>
            <a:ext cx="2827283" cy="2674457"/>
          </a:xfrm>
          <a:prstGeom prst="rect">
            <a:avLst/>
          </a:prstGeom>
          <a:noFill/>
          <a:ln>
            <a:noFill/>
          </a:ln>
        </p:spPr>
      </p:pic>
    </p:spTree>
    <p:extLst>
      <p:ext uri="{BB962C8B-B14F-4D97-AF65-F5344CB8AC3E}">
        <p14:creationId xmlns:p14="http://schemas.microsoft.com/office/powerpoint/2010/main" val="1630390772"/>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74275C-D7FC-D763-2D12-2AAD745FFDAC}"/>
              </a:ext>
            </a:extLst>
          </p:cNvPr>
          <p:cNvSpPr txBox="1"/>
          <p:nvPr/>
        </p:nvSpPr>
        <p:spPr>
          <a:xfrm>
            <a:off x="462455" y="1135117"/>
            <a:ext cx="9953297" cy="462178"/>
          </a:xfrm>
          <a:prstGeom prst="rect">
            <a:avLst/>
          </a:prstGeom>
          <a:noFill/>
        </p:spPr>
        <p:txBody>
          <a:bodyPr wrap="square" rtlCol="0">
            <a:spAutoFit/>
          </a:bodyPr>
          <a:lstStyle/>
          <a:p>
            <a:pPr marL="0" marR="0">
              <a:lnSpc>
                <a:spcPct val="107000"/>
              </a:lnSpc>
              <a:spcBef>
                <a:spcPts val="0"/>
              </a:spcBef>
              <a:spcAft>
                <a:spcPts val="800"/>
              </a:spcAft>
            </a:pPr>
            <a:r>
              <a:rPr lang="en-US" sz="2400" b="1" kern="100">
                <a:effectLst/>
                <a:latin typeface="+mj-lt"/>
                <a:ea typeface="Times New Roman" panose="02020603050405020304" pitchFamily="18" charset="0"/>
                <a:cs typeface="Calibri" panose="020F0502020204030204" pitchFamily="34" charset="0"/>
              </a:rPr>
              <a:t>2.Show doctor name whose department is Pediatrics.</a:t>
            </a:r>
            <a:endParaRPr lang="en-US" sz="2400" kern="100">
              <a:effectLst/>
              <a:latin typeface="+mj-lt"/>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F75D8B57-213E-3E23-FC7A-04CA12CFCE81}"/>
              </a:ext>
            </a:extLst>
          </p:cNvPr>
          <p:cNvSpPr txBox="1"/>
          <p:nvPr/>
        </p:nvSpPr>
        <p:spPr>
          <a:xfrm>
            <a:off x="599090" y="2228194"/>
            <a:ext cx="8891751" cy="1015663"/>
          </a:xfrm>
          <a:prstGeom prst="rect">
            <a:avLst/>
          </a:prstGeom>
          <a:noFill/>
        </p:spPr>
        <p:txBody>
          <a:bodyPr wrap="square" rtlCol="0">
            <a:spAutoFit/>
          </a:bodyPr>
          <a:lstStyle/>
          <a:p>
            <a:r>
              <a:rPr lang="en-US" sz="2000" kern="100" dirty="0">
                <a:solidFill>
                  <a:srgbClr val="222222"/>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SELECT E.Name ,D.Department FROM doctor D,employee E WHERE E.E_ID=D.E_ID AND D.Department="Pediatrics";</a:t>
            </a:r>
            <a:endParaRPr lang="en-US" sz="2000" kern="100" dirty="0">
              <a:effectLst/>
              <a:latin typeface="Cambria" panose="02040503050406030204" pitchFamily="18" charset="0"/>
              <a:ea typeface="Cambria" panose="02040503050406030204" pitchFamily="18" charset="0"/>
              <a:cs typeface="Times New Roman" panose="02020603050405020304" pitchFamily="18" charset="0"/>
            </a:endParaRPr>
          </a:p>
          <a:p>
            <a:endParaRPr lang="en-US" sz="2000" dirty="0">
              <a:latin typeface="Cambria" panose="02040503050406030204" pitchFamily="18" charset="0"/>
              <a:ea typeface="Cambria" panose="02040503050406030204" pitchFamily="18" charset="0"/>
            </a:endParaRPr>
          </a:p>
        </p:txBody>
      </p:sp>
      <p:pic>
        <p:nvPicPr>
          <p:cNvPr id="6" name="Picture 5">
            <a:extLst>
              <a:ext uri="{FF2B5EF4-FFF2-40B4-BE49-F238E27FC236}">
                <a16:creationId xmlns:a16="http://schemas.microsoft.com/office/drawing/2014/main" id="{515CB628-EEFE-A6C4-FECE-B990126F197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99090" y="3429000"/>
            <a:ext cx="5301190" cy="1906046"/>
          </a:xfrm>
          <a:prstGeom prst="rect">
            <a:avLst/>
          </a:prstGeom>
          <a:noFill/>
        </p:spPr>
      </p:pic>
    </p:spTree>
    <p:extLst>
      <p:ext uri="{BB962C8B-B14F-4D97-AF65-F5344CB8AC3E}">
        <p14:creationId xmlns:p14="http://schemas.microsoft.com/office/powerpoint/2010/main" val="3213206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3118D0-CD70-BC21-1616-07A51DECC92B}"/>
              </a:ext>
            </a:extLst>
          </p:cNvPr>
          <p:cNvSpPr txBox="1"/>
          <p:nvPr/>
        </p:nvSpPr>
        <p:spPr>
          <a:xfrm>
            <a:off x="451944" y="903889"/>
            <a:ext cx="10163503" cy="462178"/>
          </a:xfrm>
          <a:prstGeom prst="rect">
            <a:avLst/>
          </a:prstGeom>
          <a:noFill/>
        </p:spPr>
        <p:txBody>
          <a:bodyPr wrap="square" rtlCol="0">
            <a:spAutoFit/>
          </a:bodyPr>
          <a:lstStyle/>
          <a:p>
            <a:pPr marL="0" marR="0">
              <a:lnSpc>
                <a:spcPct val="107000"/>
              </a:lnSpc>
              <a:spcBef>
                <a:spcPts val="0"/>
              </a:spcBef>
              <a:spcAft>
                <a:spcPts val="800"/>
              </a:spcAft>
            </a:pPr>
            <a:r>
              <a:rPr lang="en-US" sz="2400" b="1" kern="100" dirty="0">
                <a:effectLst/>
                <a:ea typeface="Times New Roman" panose="02020603050405020304" pitchFamily="18" charset="0"/>
                <a:cs typeface="Calibri" panose="020F0502020204030204" pitchFamily="34" charset="0"/>
              </a:rPr>
              <a:t>3.Sort the salary of nurse from the highest to the lowest.</a:t>
            </a:r>
            <a:endParaRPr lang="en-US" sz="2400" kern="100" dirty="0">
              <a:effectLst/>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B6EE9A98-3C65-5BD4-81A0-A3B9B1815516}"/>
              </a:ext>
            </a:extLst>
          </p:cNvPr>
          <p:cNvSpPr txBox="1"/>
          <p:nvPr/>
        </p:nvSpPr>
        <p:spPr>
          <a:xfrm>
            <a:off x="620110" y="1755228"/>
            <a:ext cx="10731062" cy="707886"/>
          </a:xfrm>
          <a:prstGeom prst="rect">
            <a:avLst/>
          </a:prstGeom>
          <a:noFill/>
        </p:spPr>
        <p:txBody>
          <a:bodyPr wrap="square" rtlCol="0">
            <a:spAutoFit/>
          </a:bodyPr>
          <a:lstStyle/>
          <a:p>
            <a:r>
              <a:rPr lang="en-US" sz="2000" dirty="0">
                <a:solidFill>
                  <a:srgbClr val="222222"/>
                </a:solidFill>
                <a:effectLst/>
                <a:highlight>
                  <a:srgbClr val="FFFFFF"/>
                </a:highlight>
                <a:latin typeface="Cambria" panose="02040503050406030204" pitchFamily="18" charset="0"/>
                <a:ea typeface="Cambria" panose="02040503050406030204" pitchFamily="18" charset="0"/>
              </a:rPr>
              <a:t>SELECT E.Name AS NURSE_NAME,E.SALARY AS NURSE_SALARY FROM nurse N,employee E WHERE E.E_ID=N.E_ID ORDER BY E.Salary DESC;</a:t>
            </a:r>
            <a:endParaRPr lang="en-US" sz="2000" dirty="0">
              <a:latin typeface="Cambria" panose="02040503050406030204" pitchFamily="18" charset="0"/>
              <a:ea typeface="Cambria" panose="02040503050406030204" pitchFamily="18" charset="0"/>
            </a:endParaRPr>
          </a:p>
        </p:txBody>
      </p:sp>
      <p:pic>
        <p:nvPicPr>
          <p:cNvPr id="8" name="Picture 7">
            <a:extLst>
              <a:ext uri="{FF2B5EF4-FFF2-40B4-BE49-F238E27FC236}">
                <a16:creationId xmlns:a16="http://schemas.microsoft.com/office/drawing/2014/main" id="{80AE7D15-9EBA-31DD-3F75-D7938228A98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0110" y="2852274"/>
            <a:ext cx="8514395" cy="2686677"/>
          </a:xfrm>
          <a:prstGeom prst="rect">
            <a:avLst/>
          </a:prstGeom>
          <a:noFill/>
        </p:spPr>
      </p:pic>
    </p:spTree>
    <p:extLst>
      <p:ext uri="{BB962C8B-B14F-4D97-AF65-F5344CB8AC3E}">
        <p14:creationId xmlns:p14="http://schemas.microsoft.com/office/powerpoint/2010/main" val="3948747986"/>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B6011B-C00D-A756-95A3-FB992AB25B7C}"/>
              </a:ext>
            </a:extLst>
          </p:cNvPr>
          <p:cNvSpPr txBox="1"/>
          <p:nvPr/>
        </p:nvSpPr>
        <p:spPr>
          <a:xfrm>
            <a:off x="664778" y="1096527"/>
            <a:ext cx="8671034" cy="1200329"/>
          </a:xfrm>
          <a:prstGeom prst="rect">
            <a:avLst/>
          </a:prstGeom>
          <a:noFill/>
        </p:spPr>
        <p:txBody>
          <a:bodyPr wrap="square" rtlCol="0">
            <a:spAutoFit/>
          </a:bodyPr>
          <a:lstStyle/>
          <a:p>
            <a:r>
              <a:rPr lang="en-US" sz="2400" b="1" kern="100" dirty="0">
                <a:effectLst/>
                <a:latin typeface="+mj-lt"/>
                <a:ea typeface="Times New Roman" panose="02020603050405020304" pitchFamily="18" charset="0"/>
                <a:cs typeface="Calibri" panose="020F0502020204030204" pitchFamily="34" charset="0"/>
              </a:rPr>
              <a:t>4.Show the receptionists name in uppercase and its partial name containing 6</a:t>
            </a:r>
            <a:r>
              <a:rPr lang="en-US" sz="2400" b="1" kern="100" baseline="30000" dirty="0">
                <a:effectLst/>
                <a:latin typeface="+mj-lt"/>
                <a:ea typeface="Times New Roman" panose="02020603050405020304" pitchFamily="18" charset="0"/>
                <a:cs typeface="Calibri" panose="020F0502020204030204" pitchFamily="34" charset="0"/>
              </a:rPr>
              <a:t>th</a:t>
            </a:r>
            <a:r>
              <a:rPr lang="en-US" sz="2400" b="1" kern="100" dirty="0">
                <a:effectLst/>
                <a:latin typeface="+mj-lt"/>
                <a:ea typeface="Times New Roman" panose="02020603050405020304" pitchFamily="18" charset="0"/>
                <a:cs typeface="Calibri" panose="020F0502020204030204" pitchFamily="34" charset="0"/>
              </a:rPr>
              <a:t> and 10</a:t>
            </a:r>
            <a:r>
              <a:rPr lang="en-US" sz="2400" b="1" kern="100" baseline="30000" dirty="0">
                <a:effectLst/>
                <a:latin typeface="+mj-lt"/>
                <a:ea typeface="Times New Roman" panose="02020603050405020304" pitchFamily="18" charset="0"/>
                <a:cs typeface="Calibri" panose="020F0502020204030204" pitchFamily="34" charset="0"/>
              </a:rPr>
              <a:t>th</a:t>
            </a:r>
            <a:r>
              <a:rPr lang="en-US" sz="2400" b="1" kern="100" dirty="0">
                <a:effectLst/>
                <a:latin typeface="+mj-lt"/>
                <a:ea typeface="Times New Roman" panose="02020603050405020304" pitchFamily="18" charset="0"/>
                <a:cs typeface="Calibri" panose="020F0502020204030204" pitchFamily="34" charset="0"/>
              </a:rPr>
              <a:t> letters.</a:t>
            </a:r>
            <a:endParaRPr lang="en-US" sz="2400" kern="100" dirty="0">
              <a:effectLst/>
              <a:latin typeface="+mj-lt"/>
              <a:ea typeface="Calibri" panose="020F0502020204030204" pitchFamily="34" charset="0"/>
              <a:cs typeface="Times New Roman" panose="02020603050405020304" pitchFamily="18" charset="0"/>
            </a:endParaRPr>
          </a:p>
          <a:p>
            <a:endParaRPr lang="en-US" sz="2400" dirty="0">
              <a:latin typeface="+mj-lt"/>
            </a:endParaRPr>
          </a:p>
        </p:txBody>
      </p:sp>
      <p:pic>
        <p:nvPicPr>
          <p:cNvPr id="3" name="Picture 2">
            <a:extLst>
              <a:ext uri="{FF2B5EF4-FFF2-40B4-BE49-F238E27FC236}">
                <a16:creationId xmlns:a16="http://schemas.microsoft.com/office/drawing/2014/main" id="{E7466025-C870-CD7F-E766-2F859D5765B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64778" y="2147883"/>
            <a:ext cx="11162673" cy="984200"/>
          </a:xfrm>
          <a:prstGeom prst="rect">
            <a:avLst/>
          </a:prstGeom>
          <a:noFill/>
          <a:ln>
            <a:noFill/>
          </a:ln>
        </p:spPr>
      </p:pic>
      <p:pic>
        <p:nvPicPr>
          <p:cNvPr id="4" name="Picture 3">
            <a:extLst>
              <a:ext uri="{FF2B5EF4-FFF2-40B4-BE49-F238E27FC236}">
                <a16:creationId xmlns:a16="http://schemas.microsoft.com/office/drawing/2014/main" id="{AD51BDE6-099C-A400-C75D-1A1775E733E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0393" y="3583274"/>
            <a:ext cx="8876966" cy="2071292"/>
          </a:xfrm>
          <a:prstGeom prst="rect">
            <a:avLst/>
          </a:prstGeom>
          <a:noFill/>
          <a:ln>
            <a:noFill/>
          </a:ln>
        </p:spPr>
      </p:pic>
    </p:spTree>
    <p:extLst>
      <p:ext uri="{BB962C8B-B14F-4D97-AF65-F5344CB8AC3E}">
        <p14:creationId xmlns:p14="http://schemas.microsoft.com/office/powerpoint/2010/main" val="20236414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EEFDCC-6733-09A6-8FA8-E9615D19457A}"/>
              </a:ext>
            </a:extLst>
          </p:cNvPr>
          <p:cNvSpPr txBox="1"/>
          <p:nvPr/>
        </p:nvSpPr>
        <p:spPr>
          <a:xfrm>
            <a:off x="588580" y="914399"/>
            <a:ext cx="9354207" cy="830997"/>
          </a:xfrm>
          <a:prstGeom prst="rect">
            <a:avLst/>
          </a:prstGeom>
          <a:noFill/>
        </p:spPr>
        <p:txBody>
          <a:bodyPr wrap="square" rtlCol="0">
            <a:spAutoFit/>
          </a:bodyPr>
          <a:lstStyle/>
          <a:p>
            <a:r>
              <a:rPr lang="en-US" sz="2400" b="1" kern="100" dirty="0">
                <a:effectLst/>
                <a:latin typeface="+mj-lt"/>
                <a:ea typeface="Times New Roman" panose="02020603050405020304" pitchFamily="18" charset="0"/>
                <a:cs typeface="Calibri" panose="020F0502020204030204" pitchFamily="34" charset="0"/>
              </a:rPr>
              <a:t>5.Show the patients name under doctor name.</a:t>
            </a:r>
            <a:endParaRPr lang="en-US" sz="2400" kern="100" dirty="0">
              <a:effectLst/>
              <a:latin typeface="+mj-lt"/>
              <a:ea typeface="Calibri" panose="020F0502020204030204" pitchFamily="34" charset="0"/>
              <a:cs typeface="Times New Roman" panose="02020603050405020304" pitchFamily="18" charset="0"/>
            </a:endParaRPr>
          </a:p>
          <a:p>
            <a:endParaRPr lang="en-US" sz="2400" dirty="0">
              <a:latin typeface="+mj-lt"/>
            </a:endParaRPr>
          </a:p>
        </p:txBody>
      </p:sp>
      <p:pic>
        <p:nvPicPr>
          <p:cNvPr id="3" name="Picture 2">
            <a:extLst>
              <a:ext uri="{FF2B5EF4-FFF2-40B4-BE49-F238E27FC236}">
                <a16:creationId xmlns:a16="http://schemas.microsoft.com/office/drawing/2014/main" id="{97BCD453-5469-72AE-6FBF-00E9C7359A6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88276" y="1745396"/>
            <a:ext cx="11015408" cy="830997"/>
          </a:xfrm>
          <a:prstGeom prst="rect">
            <a:avLst/>
          </a:prstGeom>
          <a:noFill/>
          <a:ln>
            <a:noFill/>
          </a:ln>
        </p:spPr>
      </p:pic>
      <p:pic>
        <p:nvPicPr>
          <p:cNvPr id="4" name="Picture 3">
            <a:extLst>
              <a:ext uri="{FF2B5EF4-FFF2-40B4-BE49-F238E27FC236}">
                <a16:creationId xmlns:a16="http://schemas.microsoft.com/office/drawing/2014/main" id="{72D0699A-AED9-7CB7-E1FA-1063D990848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8276" y="3100552"/>
            <a:ext cx="4656083" cy="2711669"/>
          </a:xfrm>
          <a:prstGeom prst="rect">
            <a:avLst/>
          </a:prstGeom>
          <a:noFill/>
          <a:ln>
            <a:noFill/>
          </a:ln>
        </p:spPr>
      </p:pic>
    </p:spTree>
    <p:extLst>
      <p:ext uri="{BB962C8B-B14F-4D97-AF65-F5344CB8AC3E}">
        <p14:creationId xmlns:p14="http://schemas.microsoft.com/office/powerpoint/2010/main" val="15739576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80893D-9C01-85A4-9841-5AAED2E9BC07}"/>
              </a:ext>
            </a:extLst>
          </p:cNvPr>
          <p:cNvSpPr txBox="1"/>
          <p:nvPr/>
        </p:nvSpPr>
        <p:spPr>
          <a:xfrm>
            <a:off x="935421" y="1198179"/>
            <a:ext cx="9406758" cy="830997"/>
          </a:xfrm>
          <a:prstGeom prst="rect">
            <a:avLst/>
          </a:prstGeom>
          <a:noFill/>
        </p:spPr>
        <p:txBody>
          <a:bodyPr wrap="square" rtlCol="0">
            <a:spAutoFit/>
          </a:bodyPr>
          <a:lstStyle/>
          <a:p>
            <a:r>
              <a:rPr lang="en-US" sz="2400" b="1" kern="100" dirty="0">
                <a:effectLst/>
                <a:latin typeface="+mj-lt"/>
                <a:ea typeface="Times New Roman" panose="02020603050405020304" pitchFamily="18" charset="0"/>
                <a:cs typeface="Calibri" panose="020F0502020204030204" pitchFamily="34" charset="0"/>
              </a:rPr>
              <a:t>6.Show the nurse name with assigned room number.</a:t>
            </a:r>
            <a:endParaRPr lang="en-US" sz="2400" kern="100" dirty="0">
              <a:effectLst/>
              <a:latin typeface="+mj-lt"/>
              <a:ea typeface="Calibri" panose="020F0502020204030204" pitchFamily="34" charset="0"/>
              <a:cs typeface="Times New Roman" panose="02020603050405020304" pitchFamily="18" charset="0"/>
            </a:endParaRPr>
          </a:p>
          <a:p>
            <a:endParaRPr lang="en-US" sz="2400" dirty="0">
              <a:latin typeface="+mj-lt"/>
            </a:endParaRPr>
          </a:p>
        </p:txBody>
      </p:sp>
      <p:pic>
        <p:nvPicPr>
          <p:cNvPr id="4" name="Picture 3">
            <a:extLst>
              <a:ext uri="{FF2B5EF4-FFF2-40B4-BE49-F238E27FC236}">
                <a16:creationId xmlns:a16="http://schemas.microsoft.com/office/drawing/2014/main" id="{96A18021-DE31-FEE0-0663-6E14B720DF8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35420" y="3482210"/>
            <a:ext cx="6688665" cy="2498176"/>
          </a:xfrm>
          <a:prstGeom prst="rect">
            <a:avLst/>
          </a:prstGeom>
          <a:noFill/>
          <a:ln>
            <a:noFill/>
          </a:ln>
        </p:spPr>
      </p:pic>
      <p:sp>
        <p:nvSpPr>
          <p:cNvPr id="5" name="TextBox 4">
            <a:extLst>
              <a:ext uri="{FF2B5EF4-FFF2-40B4-BE49-F238E27FC236}">
                <a16:creationId xmlns:a16="http://schemas.microsoft.com/office/drawing/2014/main" id="{76E5DFDE-8400-1CC8-38C9-BFFD911B39AB}"/>
              </a:ext>
            </a:extLst>
          </p:cNvPr>
          <p:cNvSpPr txBox="1"/>
          <p:nvPr/>
        </p:nvSpPr>
        <p:spPr>
          <a:xfrm>
            <a:off x="935420" y="2165809"/>
            <a:ext cx="10037380" cy="1015663"/>
          </a:xfrm>
          <a:prstGeom prst="rect">
            <a:avLst/>
          </a:prstGeom>
          <a:noFill/>
        </p:spPr>
        <p:txBody>
          <a:bodyPr wrap="square" rtlCol="0">
            <a:spAutoFit/>
          </a:bodyPr>
          <a:lstStyle/>
          <a:p>
            <a:r>
              <a:rPr lang="en-US" sz="2000" kern="100" dirty="0">
                <a:solidFill>
                  <a:srgbClr val="222222"/>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SELECT E.Name AS NURSE_NAME,R.R_ID AS ASSIGNED_ROOM_NUMBER FROM employee E,nurse N,room R,govern G WHERE E.E_ID=N.E_ID AND N.E_ID=G.E_ID AND G.R_ID=R.R_ID;</a:t>
            </a:r>
            <a:endParaRPr lang="en-US" sz="2000" kern="100" dirty="0">
              <a:effectLst/>
              <a:latin typeface="Cambria" panose="02040503050406030204" pitchFamily="18" charset="0"/>
              <a:ea typeface="Cambria" panose="02040503050406030204" pitchFamily="18" charset="0"/>
              <a:cs typeface="Times New Roman" panose="02020603050405020304" pitchFamily="18" charset="0"/>
            </a:endParaRPr>
          </a:p>
          <a:p>
            <a:endParaRPr lang="en-US"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123872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Placeholder 21" descr="A close-up of a stethoscope">
            <a:extLst>
              <a:ext uri="{FF2B5EF4-FFF2-40B4-BE49-F238E27FC236}">
                <a16:creationId xmlns:a16="http://schemas.microsoft.com/office/drawing/2014/main" id="{63F55FD3-B051-BD22-347E-065B72C87E1C}"/>
              </a:ext>
            </a:extLst>
          </p:cNvPr>
          <p:cNvPicPr>
            <a:picLocks noGrp="1" noChangeAspect="1"/>
          </p:cNvPicPr>
          <p:nvPr>
            <p:ph type="pic" sz="quarter" idx="13"/>
          </p:nvPr>
        </p:nvPicPr>
        <p:blipFill>
          <a:blip r:embed="rId3"/>
          <a:srcRect l="148" r="148"/>
          <a:stretch/>
        </p:blipFill>
        <p:spPr>
          <a:xfrm>
            <a:off x="6095999" y="640080"/>
            <a:ext cx="5638799" cy="5751576"/>
          </a:xfrm>
        </p:spPr>
      </p:pic>
      <p:sp>
        <p:nvSpPr>
          <p:cNvPr id="3" name="Title 2">
            <a:extLst>
              <a:ext uri="{FF2B5EF4-FFF2-40B4-BE49-F238E27FC236}">
                <a16:creationId xmlns:a16="http://schemas.microsoft.com/office/drawing/2014/main" id="{C705F835-11B2-CE86-7B43-61070C71E503}"/>
              </a:ext>
            </a:extLst>
          </p:cNvPr>
          <p:cNvSpPr>
            <a:spLocks noGrp="1"/>
          </p:cNvSpPr>
          <p:nvPr>
            <p:ph type="title"/>
          </p:nvPr>
        </p:nvSpPr>
        <p:spPr>
          <a:xfrm>
            <a:off x="609600" y="777766"/>
            <a:ext cx="3573517" cy="1229710"/>
          </a:xfrm>
        </p:spPr>
        <p:txBody>
          <a:bodyPr/>
          <a:lstStyle/>
          <a:p>
            <a:r>
              <a:rPr lang="en-US" dirty="0"/>
              <a:t>Our team members</a:t>
            </a:r>
          </a:p>
        </p:txBody>
      </p:sp>
      <p:graphicFrame>
        <p:nvGraphicFramePr>
          <p:cNvPr id="14" name="Content Placeholder 13">
            <a:extLst>
              <a:ext uri="{FF2B5EF4-FFF2-40B4-BE49-F238E27FC236}">
                <a16:creationId xmlns:a16="http://schemas.microsoft.com/office/drawing/2014/main" id="{D44EB498-89D0-57BB-8964-B67BA6A6C50A}"/>
              </a:ext>
            </a:extLst>
          </p:cNvPr>
          <p:cNvGraphicFramePr>
            <a:graphicFrameLocks noGrp="1"/>
          </p:cNvGraphicFramePr>
          <p:nvPr>
            <p:ph sz="quarter" idx="4"/>
            <p:extLst>
              <p:ext uri="{D42A27DB-BD31-4B8C-83A1-F6EECF244321}">
                <p14:modId xmlns:p14="http://schemas.microsoft.com/office/powerpoint/2010/main" val="1488178448"/>
              </p:ext>
            </p:extLst>
          </p:nvPr>
        </p:nvGraphicFramePr>
        <p:xfrm>
          <a:off x="457201" y="2550839"/>
          <a:ext cx="5355020" cy="3840817"/>
        </p:xfrm>
        <a:graphic>
          <a:graphicData uri="http://schemas.openxmlformats.org/drawingml/2006/table">
            <a:tbl>
              <a:tblPr firstRow="1" bandRow="1">
                <a:tableStyleId>{912C8C85-51F0-491E-9774-3900AFEF0FD7}</a:tableStyleId>
              </a:tblPr>
              <a:tblGrid>
                <a:gridCol w="2677510">
                  <a:extLst>
                    <a:ext uri="{9D8B030D-6E8A-4147-A177-3AD203B41FA5}">
                      <a16:colId xmlns:a16="http://schemas.microsoft.com/office/drawing/2014/main" val="469241491"/>
                    </a:ext>
                  </a:extLst>
                </a:gridCol>
                <a:gridCol w="2677510">
                  <a:extLst>
                    <a:ext uri="{9D8B030D-6E8A-4147-A177-3AD203B41FA5}">
                      <a16:colId xmlns:a16="http://schemas.microsoft.com/office/drawing/2014/main" val="3830167782"/>
                    </a:ext>
                  </a:extLst>
                </a:gridCol>
              </a:tblGrid>
              <a:tr h="571038">
                <a:tc>
                  <a:txBody>
                    <a:bodyPr/>
                    <a:lstStyle/>
                    <a:p>
                      <a:r>
                        <a:rPr lang="en-US" dirty="0"/>
                        <a:t>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Registration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78860842"/>
                  </a:ext>
                </a:extLst>
              </a:tr>
              <a:tr h="571038">
                <a:tc>
                  <a:txBody>
                    <a:bodyPr/>
                    <a:lstStyle/>
                    <a:p>
                      <a:r>
                        <a:rPr lang="en-US" dirty="0"/>
                        <a:t>Sadia Islam Khan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22101096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68832119"/>
                  </a:ext>
                </a:extLst>
              </a:tr>
              <a:tr h="571038">
                <a:tc>
                  <a:txBody>
                    <a:bodyPr/>
                    <a:lstStyle/>
                    <a:p>
                      <a:r>
                        <a:rPr lang="en-US" dirty="0"/>
                        <a:t>Afia Zahin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22101010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3092465"/>
                  </a:ext>
                </a:extLst>
              </a:tr>
              <a:tr h="571038">
                <a:tc>
                  <a:txBody>
                    <a:bodyPr/>
                    <a:lstStyle/>
                    <a:p>
                      <a:r>
                        <a:rPr lang="en-US" dirty="0"/>
                        <a:t>Mahmuda Sultana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22101001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071500"/>
                  </a:ext>
                </a:extLst>
              </a:tr>
              <a:tr h="571038">
                <a:tc>
                  <a:txBody>
                    <a:bodyPr/>
                    <a:lstStyle/>
                    <a:p>
                      <a:r>
                        <a:rPr lang="en-US" dirty="0"/>
                        <a:t>Lamia Qurishy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22101020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95502874"/>
                  </a:ext>
                </a:extLst>
              </a:tr>
              <a:tr h="985627">
                <a:tc>
                  <a:txBody>
                    <a:bodyPr/>
                    <a:lstStyle/>
                    <a:p>
                      <a:r>
                        <a:rPr lang="en-US" dirty="0"/>
                        <a:t>Md. Khaleduzzaman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22101022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57849581"/>
                  </a:ext>
                </a:extLst>
              </a:tr>
            </a:tbl>
          </a:graphicData>
        </a:graphic>
      </p:graphicFrame>
    </p:spTree>
    <p:extLst>
      <p:ext uri="{BB962C8B-B14F-4D97-AF65-F5344CB8AC3E}">
        <p14:creationId xmlns:p14="http://schemas.microsoft.com/office/powerpoint/2010/main" val="22011259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7C50DB7-E3D5-48B5-C119-745B89AC86A0}"/>
              </a:ext>
            </a:extLst>
          </p:cNvPr>
          <p:cNvSpPr txBox="1"/>
          <p:nvPr/>
        </p:nvSpPr>
        <p:spPr>
          <a:xfrm>
            <a:off x="987973" y="1008993"/>
            <a:ext cx="9595944" cy="397673"/>
          </a:xfrm>
          <a:prstGeom prst="rect">
            <a:avLst/>
          </a:prstGeom>
          <a:noFill/>
        </p:spPr>
        <p:txBody>
          <a:bodyPr wrap="square" rtlCol="0">
            <a:spAutoFit/>
          </a:bodyPr>
          <a:lstStyle/>
          <a:p>
            <a:pPr marL="0" marR="0">
              <a:lnSpc>
                <a:spcPct val="107000"/>
              </a:lnSpc>
              <a:spcBef>
                <a:spcPts val="0"/>
              </a:spcBef>
              <a:spcAft>
                <a:spcPts val="800"/>
              </a:spcAft>
            </a:pPr>
            <a:r>
              <a:rPr lang="en-US" sz="2000" b="1" kern="100" dirty="0">
                <a:effectLst/>
                <a:latin typeface="Cambria" panose="02040503050406030204" pitchFamily="18" charset="0"/>
                <a:ea typeface="Cambria" panose="02040503050406030204" pitchFamily="18" charset="0"/>
                <a:cs typeface="Calibri" panose="020F0502020204030204" pitchFamily="34" charset="0"/>
              </a:rPr>
              <a:t>7.Show the room IDs where room status is “occupied” (using subquery).</a:t>
            </a:r>
            <a:endParaRPr lang="en-US" sz="2000" kern="100" dirty="0">
              <a:effectLst/>
              <a:latin typeface="Cambria" panose="02040503050406030204" pitchFamily="18" charset="0"/>
              <a:ea typeface="Cambria" panose="020405030504060302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14DE2CA-2492-8B03-55EC-71C50FC94ECE}"/>
              </a:ext>
            </a:extLst>
          </p:cNvPr>
          <p:cNvSpPr txBox="1"/>
          <p:nvPr/>
        </p:nvSpPr>
        <p:spPr>
          <a:xfrm>
            <a:off x="987973" y="2081049"/>
            <a:ext cx="9932276" cy="707886"/>
          </a:xfrm>
          <a:prstGeom prst="rect">
            <a:avLst/>
          </a:prstGeom>
          <a:noFill/>
        </p:spPr>
        <p:txBody>
          <a:bodyPr wrap="square" rtlCol="0">
            <a:spAutoFit/>
          </a:bodyPr>
          <a:lstStyle/>
          <a:p>
            <a:r>
              <a:rPr lang="en-US" sz="2000" kern="100" dirty="0">
                <a:solidFill>
                  <a:srgbClr val="222222"/>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SELECT R_ID,Availability FROM room WHERE Availability ="Occupied";</a:t>
            </a:r>
            <a:endParaRPr lang="en-US" sz="2000" kern="100" dirty="0">
              <a:effectLst/>
              <a:latin typeface="Cambria" panose="02040503050406030204" pitchFamily="18" charset="0"/>
              <a:ea typeface="Cambria" panose="02040503050406030204" pitchFamily="18" charset="0"/>
              <a:cs typeface="Times New Roman" panose="02020603050405020304" pitchFamily="18" charset="0"/>
            </a:endParaRPr>
          </a:p>
          <a:p>
            <a:endParaRPr lang="en-US" sz="2000" dirty="0">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C324A3AA-A723-E16E-8A48-2C70F7DC69C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87973" y="3232089"/>
            <a:ext cx="7767819" cy="1917980"/>
          </a:xfrm>
          <a:prstGeom prst="rect">
            <a:avLst/>
          </a:prstGeom>
          <a:noFill/>
        </p:spPr>
      </p:pic>
    </p:spTree>
    <p:extLst>
      <p:ext uri="{BB962C8B-B14F-4D97-AF65-F5344CB8AC3E}">
        <p14:creationId xmlns:p14="http://schemas.microsoft.com/office/powerpoint/2010/main" val="3308081069"/>
      </p:ext>
    </p:extLst>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A068AC-9FEA-1470-0789-B1AF1511A6D5}"/>
              </a:ext>
            </a:extLst>
          </p:cNvPr>
          <p:cNvSpPr txBox="1"/>
          <p:nvPr/>
        </p:nvSpPr>
        <p:spPr>
          <a:xfrm>
            <a:off x="1008993" y="1135117"/>
            <a:ext cx="10373710" cy="707886"/>
          </a:xfrm>
          <a:prstGeom prst="rect">
            <a:avLst/>
          </a:prstGeom>
          <a:noFill/>
        </p:spPr>
        <p:txBody>
          <a:bodyPr wrap="square" rtlCol="0">
            <a:spAutoFit/>
          </a:bodyPr>
          <a:lstStyle/>
          <a:p>
            <a:r>
              <a:rPr lang="en-US" sz="2000" b="1" kern="100" dirty="0">
                <a:effectLst/>
                <a:latin typeface="Cambria" panose="02040503050406030204" pitchFamily="18" charset="0"/>
                <a:ea typeface="Cambria" panose="02040503050406030204" pitchFamily="18" charset="0"/>
                <a:cs typeface="Calibri" panose="020F0502020204030204" pitchFamily="34" charset="0"/>
              </a:rPr>
              <a:t>8.Show Record No maintained by Sophia Martinez.</a:t>
            </a:r>
            <a:endParaRPr lang="en-US" sz="2000" kern="100" dirty="0">
              <a:effectLst/>
              <a:latin typeface="Cambria" panose="02040503050406030204" pitchFamily="18" charset="0"/>
              <a:ea typeface="Cambria" panose="02040503050406030204" pitchFamily="18" charset="0"/>
              <a:cs typeface="Times New Roman" panose="02020603050405020304" pitchFamily="18" charset="0"/>
            </a:endParaRPr>
          </a:p>
          <a:p>
            <a:endParaRPr lang="en-US" sz="2000" dirty="0">
              <a:latin typeface="Cambria" panose="02040503050406030204" pitchFamily="18" charset="0"/>
              <a:ea typeface="Cambria" panose="02040503050406030204" pitchFamily="18" charset="0"/>
            </a:endParaRPr>
          </a:p>
        </p:txBody>
      </p:sp>
      <p:sp>
        <p:nvSpPr>
          <p:cNvPr id="3" name="TextBox 2">
            <a:extLst>
              <a:ext uri="{FF2B5EF4-FFF2-40B4-BE49-F238E27FC236}">
                <a16:creationId xmlns:a16="http://schemas.microsoft.com/office/drawing/2014/main" id="{CAAACCBC-D71E-50F3-8647-D21CAECE9FF2}"/>
              </a:ext>
            </a:extLst>
          </p:cNvPr>
          <p:cNvSpPr txBox="1"/>
          <p:nvPr/>
        </p:nvSpPr>
        <p:spPr>
          <a:xfrm>
            <a:off x="1008993" y="2060028"/>
            <a:ext cx="10268606" cy="1015663"/>
          </a:xfrm>
          <a:prstGeom prst="rect">
            <a:avLst/>
          </a:prstGeom>
          <a:noFill/>
        </p:spPr>
        <p:txBody>
          <a:bodyPr wrap="square" rtlCol="0">
            <a:spAutoFit/>
          </a:bodyPr>
          <a:lstStyle/>
          <a:p>
            <a:r>
              <a:rPr lang="en-US" sz="2000" kern="100" dirty="0">
                <a:solidFill>
                  <a:srgbClr val="222222"/>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SELECT R.Record_No FROM `employee` E, receptionist R, records Rd WHERE E.Name="Sophia Martinez" AND E.E_ID=R.E_ID AND R.Record_No=Rd.Record_No;</a:t>
            </a:r>
            <a:endParaRPr lang="en-US" sz="2000" kern="100" dirty="0">
              <a:effectLst/>
              <a:latin typeface="Cambria" panose="02040503050406030204" pitchFamily="18" charset="0"/>
              <a:ea typeface="Cambria" panose="02040503050406030204" pitchFamily="18" charset="0"/>
              <a:cs typeface="Times New Roman" panose="02020603050405020304" pitchFamily="18" charset="0"/>
            </a:endParaRPr>
          </a:p>
          <a:p>
            <a:endParaRPr lang="en-US" sz="2000" dirty="0">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350097DF-C78F-492A-8B4A-D0F53EE22A1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08993" y="3458460"/>
            <a:ext cx="3016469" cy="2471324"/>
          </a:xfrm>
          <a:prstGeom prst="rect">
            <a:avLst/>
          </a:prstGeom>
          <a:noFill/>
        </p:spPr>
      </p:pic>
    </p:spTree>
    <p:extLst>
      <p:ext uri="{BB962C8B-B14F-4D97-AF65-F5344CB8AC3E}">
        <p14:creationId xmlns:p14="http://schemas.microsoft.com/office/powerpoint/2010/main" val="3430340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B8EFBC-4D1F-59D6-D40E-F237B1509160}"/>
              </a:ext>
            </a:extLst>
          </p:cNvPr>
          <p:cNvSpPr txBox="1"/>
          <p:nvPr/>
        </p:nvSpPr>
        <p:spPr>
          <a:xfrm>
            <a:off x="1145628" y="1039789"/>
            <a:ext cx="9900744" cy="1200329"/>
          </a:xfrm>
          <a:prstGeom prst="rect">
            <a:avLst/>
          </a:prstGeom>
          <a:noFill/>
        </p:spPr>
        <p:txBody>
          <a:bodyPr wrap="square" rtlCol="0">
            <a:spAutoFit/>
          </a:bodyPr>
          <a:lstStyle/>
          <a:p>
            <a:r>
              <a:rPr lang="en-US" sz="2400" b="1" kern="100" dirty="0">
                <a:effectLst/>
                <a:ea typeface="Times New Roman" panose="02020603050405020304" pitchFamily="18" charset="0"/>
                <a:cs typeface="Calibri" panose="020F0502020204030204" pitchFamily="34" charset="0"/>
              </a:rPr>
              <a:t>9.Show room ID and Availability, status for room assigned for Lamia Brishty.</a:t>
            </a:r>
            <a:endParaRPr lang="en-US" sz="2400" kern="100" dirty="0">
              <a:effectLst/>
              <a:ea typeface="Calibri" panose="020F0502020204030204" pitchFamily="34" charset="0"/>
              <a:cs typeface="Times New Roman" panose="02020603050405020304" pitchFamily="18" charset="0"/>
            </a:endParaRPr>
          </a:p>
          <a:p>
            <a:endParaRPr lang="en-US" sz="2400" dirty="0"/>
          </a:p>
        </p:txBody>
      </p:sp>
      <p:sp>
        <p:nvSpPr>
          <p:cNvPr id="3" name="TextBox 2">
            <a:extLst>
              <a:ext uri="{FF2B5EF4-FFF2-40B4-BE49-F238E27FC236}">
                <a16:creationId xmlns:a16="http://schemas.microsoft.com/office/drawing/2014/main" id="{DF8271A0-7EEC-0C1B-D0F3-7522D747B7A2}"/>
              </a:ext>
            </a:extLst>
          </p:cNvPr>
          <p:cNvSpPr txBox="1"/>
          <p:nvPr/>
        </p:nvSpPr>
        <p:spPr>
          <a:xfrm>
            <a:off x="1145628" y="2413337"/>
            <a:ext cx="10079421" cy="1015663"/>
          </a:xfrm>
          <a:prstGeom prst="rect">
            <a:avLst/>
          </a:prstGeom>
          <a:noFill/>
        </p:spPr>
        <p:txBody>
          <a:bodyPr wrap="square" rtlCol="0">
            <a:spAutoFit/>
          </a:bodyPr>
          <a:lstStyle/>
          <a:p>
            <a:r>
              <a:rPr lang="en-US" sz="2000" kern="100" dirty="0">
                <a:solidFill>
                  <a:srgbClr val="222222"/>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SELECT R.R_ID,Availability FROM `patient`P,room R WHERE P.Name="Lamia Bristy" AND P.P_ID=R.P_ID;</a:t>
            </a:r>
            <a:endParaRPr lang="en-US" sz="2000" kern="100" dirty="0">
              <a:effectLst/>
              <a:latin typeface="Cambria" panose="02040503050406030204" pitchFamily="18" charset="0"/>
              <a:ea typeface="Cambria" panose="02040503050406030204" pitchFamily="18" charset="0"/>
              <a:cs typeface="Times New Roman" panose="02020603050405020304" pitchFamily="18" charset="0"/>
            </a:endParaRPr>
          </a:p>
          <a:p>
            <a:endParaRPr lang="en-US" sz="2000" dirty="0">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7ABDF141-8795-1018-F285-55174C34ED3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5628" y="3713991"/>
            <a:ext cx="7503280" cy="1220413"/>
          </a:xfrm>
          <a:prstGeom prst="rect">
            <a:avLst/>
          </a:prstGeom>
          <a:noFill/>
        </p:spPr>
      </p:pic>
    </p:spTree>
    <p:extLst>
      <p:ext uri="{BB962C8B-B14F-4D97-AF65-F5344CB8AC3E}">
        <p14:creationId xmlns:p14="http://schemas.microsoft.com/office/powerpoint/2010/main" val="2467016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83E1F-A8D4-5E72-B3A8-A0FA9F5DD0AA}"/>
              </a:ext>
            </a:extLst>
          </p:cNvPr>
          <p:cNvSpPr txBox="1"/>
          <p:nvPr/>
        </p:nvSpPr>
        <p:spPr>
          <a:xfrm>
            <a:off x="956440" y="1072055"/>
            <a:ext cx="9659007" cy="1200329"/>
          </a:xfrm>
          <a:prstGeom prst="rect">
            <a:avLst/>
          </a:prstGeom>
          <a:noFill/>
        </p:spPr>
        <p:txBody>
          <a:bodyPr wrap="square" rtlCol="0">
            <a:spAutoFit/>
          </a:bodyPr>
          <a:lstStyle/>
          <a:p>
            <a:r>
              <a:rPr lang="en-US" sz="2400" b="1" kern="100" dirty="0">
                <a:effectLst/>
                <a:ea typeface="Times New Roman" panose="02020603050405020304" pitchFamily="18" charset="0"/>
                <a:cs typeface="Calibri" panose="020F0502020204030204" pitchFamily="34" charset="0"/>
              </a:rPr>
              <a:t>10.Show the appointment number along with Appointment Number and P_ID for Sadia Islam Khan.</a:t>
            </a:r>
            <a:endParaRPr lang="en-US" sz="2400" kern="100" dirty="0">
              <a:effectLst/>
              <a:ea typeface="Calibri" panose="020F0502020204030204" pitchFamily="34" charset="0"/>
              <a:cs typeface="Times New Roman" panose="02020603050405020304" pitchFamily="18" charset="0"/>
            </a:endParaRPr>
          </a:p>
          <a:p>
            <a:endParaRPr lang="en-US" sz="2400" dirty="0"/>
          </a:p>
        </p:txBody>
      </p:sp>
      <p:sp>
        <p:nvSpPr>
          <p:cNvPr id="3" name="TextBox 2">
            <a:extLst>
              <a:ext uri="{FF2B5EF4-FFF2-40B4-BE49-F238E27FC236}">
                <a16:creationId xmlns:a16="http://schemas.microsoft.com/office/drawing/2014/main" id="{E3D08728-64E3-361E-2425-5C68ED02283B}"/>
              </a:ext>
            </a:extLst>
          </p:cNvPr>
          <p:cNvSpPr txBox="1"/>
          <p:nvPr/>
        </p:nvSpPr>
        <p:spPr>
          <a:xfrm>
            <a:off x="1014248" y="2404976"/>
            <a:ext cx="10163503" cy="1015663"/>
          </a:xfrm>
          <a:prstGeom prst="rect">
            <a:avLst/>
          </a:prstGeom>
          <a:noFill/>
        </p:spPr>
        <p:txBody>
          <a:bodyPr wrap="square" rtlCol="0">
            <a:spAutoFit/>
          </a:bodyPr>
          <a:lstStyle/>
          <a:p>
            <a:r>
              <a:rPr lang="en-US" sz="2000" kern="100" dirty="0">
                <a:solidFill>
                  <a:srgbClr val="222222"/>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SELECT R.Record_No,R.App_No,R.P_ID FROM records R , patient P WHERE P.Name="Sadia Islam Khan" AND P.P_ID=R.P_ID;</a:t>
            </a:r>
            <a:endParaRPr lang="en-US" sz="2000" kern="100" dirty="0">
              <a:effectLst/>
              <a:latin typeface="Cambria" panose="02040503050406030204" pitchFamily="18" charset="0"/>
              <a:ea typeface="Cambria" panose="02040503050406030204" pitchFamily="18" charset="0"/>
              <a:cs typeface="Times New Roman" panose="02020603050405020304" pitchFamily="18" charset="0"/>
            </a:endParaRPr>
          </a:p>
          <a:p>
            <a:endParaRPr lang="en-US" sz="2000" dirty="0">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ACA9B4B7-8DDE-BE4C-7F7A-A3D07E97A1F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14248" y="3719347"/>
            <a:ext cx="8455573" cy="1357149"/>
          </a:xfrm>
          <a:prstGeom prst="rect">
            <a:avLst/>
          </a:prstGeom>
          <a:noFill/>
        </p:spPr>
      </p:pic>
    </p:spTree>
    <p:extLst>
      <p:ext uri="{BB962C8B-B14F-4D97-AF65-F5344CB8AC3E}">
        <p14:creationId xmlns:p14="http://schemas.microsoft.com/office/powerpoint/2010/main" val="2892533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8423DAC-ACE5-AB70-5BDE-52A618B2771E}"/>
              </a:ext>
            </a:extLst>
          </p:cNvPr>
          <p:cNvSpPr txBox="1"/>
          <p:nvPr/>
        </p:nvSpPr>
        <p:spPr>
          <a:xfrm>
            <a:off x="936702" y="680224"/>
            <a:ext cx="1338147" cy="369332"/>
          </a:xfrm>
          <a:prstGeom prst="rect">
            <a:avLst/>
          </a:prstGeom>
          <a:noFill/>
        </p:spPr>
        <p:txBody>
          <a:bodyPr wrap="square" rtlCol="0">
            <a:spAutoFit/>
          </a:bodyPr>
          <a:lstStyle/>
          <a:p>
            <a:r>
              <a:rPr lang="en-US" dirty="0"/>
              <a:t>Table Values</a:t>
            </a:r>
          </a:p>
        </p:txBody>
      </p:sp>
      <p:pic>
        <p:nvPicPr>
          <p:cNvPr id="4" name="Picture 3">
            <a:extLst>
              <a:ext uri="{FF2B5EF4-FFF2-40B4-BE49-F238E27FC236}">
                <a16:creationId xmlns:a16="http://schemas.microsoft.com/office/drawing/2014/main" id="{7DA55058-9FC0-9AFB-3C35-D9CEB3E5DCE2}"/>
              </a:ext>
            </a:extLst>
          </p:cNvPr>
          <p:cNvPicPr>
            <a:picLocks noChangeAspect="1"/>
          </p:cNvPicPr>
          <p:nvPr/>
        </p:nvPicPr>
        <p:blipFill>
          <a:blip r:embed="rId2"/>
          <a:stretch>
            <a:fillRect/>
          </a:stretch>
        </p:blipFill>
        <p:spPr>
          <a:xfrm>
            <a:off x="936702" y="1293279"/>
            <a:ext cx="5653669" cy="2823040"/>
          </a:xfrm>
          <a:prstGeom prst="rect">
            <a:avLst/>
          </a:prstGeom>
        </p:spPr>
      </p:pic>
      <p:pic>
        <p:nvPicPr>
          <p:cNvPr id="6" name="Picture 5">
            <a:extLst>
              <a:ext uri="{FF2B5EF4-FFF2-40B4-BE49-F238E27FC236}">
                <a16:creationId xmlns:a16="http://schemas.microsoft.com/office/drawing/2014/main" id="{0AC79E49-FEE4-D511-17AC-F6D70F001ABF}"/>
              </a:ext>
            </a:extLst>
          </p:cNvPr>
          <p:cNvPicPr>
            <a:picLocks noChangeAspect="1"/>
          </p:cNvPicPr>
          <p:nvPr/>
        </p:nvPicPr>
        <p:blipFill>
          <a:blip r:embed="rId3"/>
          <a:stretch>
            <a:fillRect/>
          </a:stretch>
        </p:blipFill>
        <p:spPr>
          <a:xfrm>
            <a:off x="6835813" y="1293279"/>
            <a:ext cx="2200275" cy="1400175"/>
          </a:xfrm>
          <a:prstGeom prst="rect">
            <a:avLst/>
          </a:prstGeom>
        </p:spPr>
      </p:pic>
      <p:pic>
        <p:nvPicPr>
          <p:cNvPr id="8" name="Picture 7">
            <a:extLst>
              <a:ext uri="{FF2B5EF4-FFF2-40B4-BE49-F238E27FC236}">
                <a16:creationId xmlns:a16="http://schemas.microsoft.com/office/drawing/2014/main" id="{94440D51-F4F6-99AB-5323-CE5B46630232}"/>
              </a:ext>
            </a:extLst>
          </p:cNvPr>
          <p:cNvPicPr>
            <a:picLocks noChangeAspect="1"/>
          </p:cNvPicPr>
          <p:nvPr/>
        </p:nvPicPr>
        <p:blipFill>
          <a:blip r:embed="rId4"/>
          <a:stretch>
            <a:fillRect/>
          </a:stretch>
        </p:blipFill>
        <p:spPr>
          <a:xfrm>
            <a:off x="9448568" y="1293279"/>
            <a:ext cx="476250" cy="1028700"/>
          </a:xfrm>
          <a:prstGeom prst="rect">
            <a:avLst/>
          </a:prstGeom>
        </p:spPr>
      </p:pic>
      <p:pic>
        <p:nvPicPr>
          <p:cNvPr id="10" name="Picture 9">
            <a:extLst>
              <a:ext uri="{FF2B5EF4-FFF2-40B4-BE49-F238E27FC236}">
                <a16:creationId xmlns:a16="http://schemas.microsoft.com/office/drawing/2014/main" id="{FB580E37-DB72-EDC2-9570-6D009CC8D0FF}"/>
              </a:ext>
            </a:extLst>
          </p:cNvPr>
          <p:cNvPicPr>
            <a:picLocks noChangeAspect="1"/>
          </p:cNvPicPr>
          <p:nvPr/>
        </p:nvPicPr>
        <p:blipFill>
          <a:blip r:embed="rId5"/>
          <a:stretch>
            <a:fillRect/>
          </a:stretch>
        </p:blipFill>
        <p:spPr>
          <a:xfrm>
            <a:off x="7100866" y="4301402"/>
            <a:ext cx="1171575" cy="1438275"/>
          </a:xfrm>
          <a:prstGeom prst="rect">
            <a:avLst/>
          </a:prstGeom>
        </p:spPr>
      </p:pic>
      <p:pic>
        <p:nvPicPr>
          <p:cNvPr id="12" name="Picture 11">
            <a:extLst>
              <a:ext uri="{FF2B5EF4-FFF2-40B4-BE49-F238E27FC236}">
                <a16:creationId xmlns:a16="http://schemas.microsoft.com/office/drawing/2014/main" id="{D072D80E-CB85-CEB2-12D2-813169C84656}"/>
              </a:ext>
            </a:extLst>
          </p:cNvPr>
          <p:cNvPicPr>
            <a:picLocks noChangeAspect="1"/>
          </p:cNvPicPr>
          <p:nvPr/>
        </p:nvPicPr>
        <p:blipFill>
          <a:blip r:embed="rId6"/>
          <a:stretch>
            <a:fillRect/>
          </a:stretch>
        </p:blipFill>
        <p:spPr>
          <a:xfrm>
            <a:off x="9352712" y="2997357"/>
            <a:ext cx="1019175" cy="1428750"/>
          </a:xfrm>
          <a:prstGeom prst="rect">
            <a:avLst/>
          </a:prstGeom>
        </p:spPr>
      </p:pic>
      <p:pic>
        <p:nvPicPr>
          <p:cNvPr id="14" name="Picture 13">
            <a:extLst>
              <a:ext uri="{FF2B5EF4-FFF2-40B4-BE49-F238E27FC236}">
                <a16:creationId xmlns:a16="http://schemas.microsoft.com/office/drawing/2014/main" id="{1B64060E-1F43-C694-8208-49E68BCC18F6}"/>
              </a:ext>
            </a:extLst>
          </p:cNvPr>
          <p:cNvPicPr>
            <a:picLocks noChangeAspect="1"/>
          </p:cNvPicPr>
          <p:nvPr/>
        </p:nvPicPr>
        <p:blipFill>
          <a:blip r:embed="rId7"/>
          <a:stretch>
            <a:fillRect/>
          </a:stretch>
        </p:blipFill>
        <p:spPr>
          <a:xfrm>
            <a:off x="2923245" y="4301402"/>
            <a:ext cx="3667125" cy="1685925"/>
          </a:xfrm>
          <a:prstGeom prst="rect">
            <a:avLst/>
          </a:prstGeom>
        </p:spPr>
      </p:pic>
      <p:sp>
        <p:nvSpPr>
          <p:cNvPr id="15" name="TextBox 14">
            <a:extLst>
              <a:ext uri="{FF2B5EF4-FFF2-40B4-BE49-F238E27FC236}">
                <a16:creationId xmlns:a16="http://schemas.microsoft.com/office/drawing/2014/main" id="{B6CF79F2-2439-4401-4F2E-C6F373C45DEC}"/>
              </a:ext>
            </a:extLst>
          </p:cNvPr>
          <p:cNvSpPr txBox="1"/>
          <p:nvPr/>
        </p:nvSpPr>
        <p:spPr>
          <a:xfrm>
            <a:off x="873802" y="4056775"/>
            <a:ext cx="914400" cy="369332"/>
          </a:xfrm>
          <a:prstGeom prst="rect">
            <a:avLst/>
          </a:prstGeom>
          <a:noFill/>
        </p:spPr>
        <p:txBody>
          <a:bodyPr wrap="square" rtlCol="0">
            <a:spAutoFit/>
          </a:bodyPr>
          <a:lstStyle/>
          <a:p>
            <a:r>
              <a:rPr lang="en-US" dirty="0"/>
              <a:t>patient</a:t>
            </a:r>
          </a:p>
        </p:txBody>
      </p:sp>
      <p:sp>
        <p:nvSpPr>
          <p:cNvPr id="16" name="TextBox 15">
            <a:extLst>
              <a:ext uri="{FF2B5EF4-FFF2-40B4-BE49-F238E27FC236}">
                <a16:creationId xmlns:a16="http://schemas.microsoft.com/office/drawing/2014/main" id="{EC2B5D73-937D-91D2-43EB-423C39161D3C}"/>
              </a:ext>
            </a:extLst>
          </p:cNvPr>
          <p:cNvSpPr txBox="1"/>
          <p:nvPr/>
        </p:nvSpPr>
        <p:spPr>
          <a:xfrm>
            <a:off x="7308371" y="998901"/>
            <a:ext cx="964070" cy="369332"/>
          </a:xfrm>
          <a:prstGeom prst="rect">
            <a:avLst/>
          </a:prstGeom>
          <a:noFill/>
        </p:spPr>
        <p:txBody>
          <a:bodyPr wrap="square" rtlCol="0">
            <a:spAutoFit/>
          </a:bodyPr>
          <a:lstStyle/>
          <a:p>
            <a:r>
              <a:rPr lang="en-US" dirty="0"/>
              <a:t>doctor</a:t>
            </a:r>
          </a:p>
        </p:txBody>
      </p:sp>
      <p:sp>
        <p:nvSpPr>
          <p:cNvPr id="17" name="TextBox 16">
            <a:extLst>
              <a:ext uri="{FF2B5EF4-FFF2-40B4-BE49-F238E27FC236}">
                <a16:creationId xmlns:a16="http://schemas.microsoft.com/office/drawing/2014/main" id="{070DA744-2E84-B706-A4E8-C0C365BA663C}"/>
              </a:ext>
            </a:extLst>
          </p:cNvPr>
          <p:cNvSpPr txBox="1"/>
          <p:nvPr/>
        </p:nvSpPr>
        <p:spPr>
          <a:xfrm>
            <a:off x="9347393" y="923947"/>
            <a:ext cx="1903751" cy="369332"/>
          </a:xfrm>
          <a:prstGeom prst="rect">
            <a:avLst/>
          </a:prstGeom>
          <a:noFill/>
        </p:spPr>
        <p:txBody>
          <a:bodyPr wrap="square" rtlCol="0">
            <a:spAutoFit/>
          </a:bodyPr>
          <a:lstStyle/>
          <a:p>
            <a:r>
              <a:rPr lang="en-US" dirty="0"/>
              <a:t>nurse</a:t>
            </a:r>
          </a:p>
        </p:txBody>
      </p:sp>
      <p:sp>
        <p:nvSpPr>
          <p:cNvPr id="18" name="TextBox 17">
            <a:extLst>
              <a:ext uri="{FF2B5EF4-FFF2-40B4-BE49-F238E27FC236}">
                <a16:creationId xmlns:a16="http://schemas.microsoft.com/office/drawing/2014/main" id="{DB55C12E-0C42-4F69-9FBC-497F9DD9FD32}"/>
              </a:ext>
            </a:extLst>
          </p:cNvPr>
          <p:cNvSpPr txBox="1"/>
          <p:nvPr/>
        </p:nvSpPr>
        <p:spPr>
          <a:xfrm>
            <a:off x="9347393" y="4426107"/>
            <a:ext cx="1603948" cy="369332"/>
          </a:xfrm>
          <a:prstGeom prst="rect">
            <a:avLst/>
          </a:prstGeom>
          <a:noFill/>
        </p:spPr>
        <p:txBody>
          <a:bodyPr wrap="square" rtlCol="0">
            <a:spAutoFit/>
          </a:bodyPr>
          <a:lstStyle/>
          <a:p>
            <a:r>
              <a:rPr lang="en-US" dirty="0"/>
              <a:t>governs</a:t>
            </a:r>
          </a:p>
        </p:txBody>
      </p:sp>
      <p:sp>
        <p:nvSpPr>
          <p:cNvPr id="19" name="TextBox 18">
            <a:extLst>
              <a:ext uri="{FF2B5EF4-FFF2-40B4-BE49-F238E27FC236}">
                <a16:creationId xmlns:a16="http://schemas.microsoft.com/office/drawing/2014/main" id="{4602D8FA-1184-0E11-5E6B-729F49339723}"/>
              </a:ext>
            </a:extLst>
          </p:cNvPr>
          <p:cNvSpPr txBox="1"/>
          <p:nvPr/>
        </p:nvSpPr>
        <p:spPr>
          <a:xfrm>
            <a:off x="7100866" y="5634888"/>
            <a:ext cx="1383985" cy="369332"/>
          </a:xfrm>
          <a:prstGeom prst="rect">
            <a:avLst/>
          </a:prstGeom>
          <a:noFill/>
        </p:spPr>
        <p:txBody>
          <a:bodyPr wrap="square" rtlCol="0">
            <a:spAutoFit/>
          </a:bodyPr>
          <a:lstStyle/>
          <a:p>
            <a:r>
              <a:rPr lang="en-US" dirty="0"/>
              <a:t>receptionist</a:t>
            </a:r>
          </a:p>
        </p:txBody>
      </p:sp>
      <p:sp>
        <p:nvSpPr>
          <p:cNvPr id="20" name="TextBox 19">
            <a:extLst>
              <a:ext uri="{FF2B5EF4-FFF2-40B4-BE49-F238E27FC236}">
                <a16:creationId xmlns:a16="http://schemas.microsoft.com/office/drawing/2014/main" id="{A74FA2F6-0B1A-8D94-CBF5-C61C658806F5}"/>
              </a:ext>
            </a:extLst>
          </p:cNvPr>
          <p:cNvSpPr txBox="1"/>
          <p:nvPr/>
        </p:nvSpPr>
        <p:spPr>
          <a:xfrm>
            <a:off x="2698230" y="5876144"/>
            <a:ext cx="2068642" cy="369332"/>
          </a:xfrm>
          <a:prstGeom prst="rect">
            <a:avLst/>
          </a:prstGeom>
          <a:noFill/>
        </p:spPr>
        <p:txBody>
          <a:bodyPr wrap="square" rtlCol="0">
            <a:spAutoFit/>
          </a:bodyPr>
          <a:lstStyle/>
          <a:p>
            <a:r>
              <a:rPr lang="en-US" dirty="0"/>
              <a:t>record</a:t>
            </a:r>
          </a:p>
        </p:txBody>
      </p:sp>
    </p:spTree>
    <p:extLst>
      <p:ext uri="{BB962C8B-B14F-4D97-AF65-F5344CB8AC3E}">
        <p14:creationId xmlns:p14="http://schemas.microsoft.com/office/powerpoint/2010/main" val="8446197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98D03E-50CA-B75C-7798-CF0106C96664}"/>
              </a:ext>
            </a:extLst>
          </p:cNvPr>
          <p:cNvPicPr>
            <a:picLocks noChangeAspect="1"/>
          </p:cNvPicPr>
          <p:nvPr/>
        </p:nvPicPr>
        <p:blipFill>
          <a:blip r:embed="rId2"/>
          <a:stretch>
            <a:fillRect/>
          </a:stretch>
        </p:blipFill>
        <p:spPr>
          <a:xfrm>
            <a:off x="725177" y="744111"/>
            <a:ext cx="3248025" cy="1466850"/>
          </a:xfrm>
          <a:prstGeom prst="rect">
            <a:avLst/>
          </a:prstGeom>
        </p:spPr>
      </p:pic>
      <p:pic>
        <p:nvPicPr>
          <p:cNvPr id="5" name="Picture 4">
            <a:extLst>
              <a:ext uri="{FF2B5EF4-FFF2-40B4-BE49-F238E27FC236}">
                <a16:creationId xmlns:a16="http://schemas.microsoft.com/office/drawing/2014/main" id="{D7CDA31D-8CC5-F996-F623-9CD87A1AE886}"/>
              </a:ext>
            </a:extLst>
          </p:cNvPr>
          <p:cNvPicPr>
            <a:picLocks noChangeAspect="1"/>
          </p:cNvPicPr>
          <p:nvPr/>
        </p:nvPicPr>
        <p:blipFill>
          <a:blip r:embed="rId3"/>
          <a:stretch>
            <a:fillRect/>
          </a:stretch>
        </p:blipFill>
        <p:spPr>
          <a:xfrm>
            <a:off x="4343632" y="791736"/>
            <a:ext cx="895350" cy="1419225"/>
          </a:xfrm>
          <a:prstGeom prst="rect">
            <a:avLst/>
          </a:prstGeom>
        </p:spPr>
      </p:pic>
      <p:pic>
        <p:nvPicPr>
          <p:cNvPr id="7" name="Picture 6">
            <a:extLst>
              <a:ext uri="{FF2B5EF4-FFF2-40B4-BE49-F238E27FC236}">
                <a16:creationId xmlns:a16="http://schemas.microsoft.com/office/drawing/2014/main" id="{321505F4-8CC9-6C08-6224-3F6C51D2AB0D}"/>
              </a:ext>
            </a:extLst>
          </p:cNvPr>
          <p:cNvPicPr>
            <a:picLocks noChangeAspect="1"/>
          </p:cNvPicPr>
          <p:nvPr/>
        </p:nvPicPr>
        <p:blipFill>
          <a:blip r:embed="rId4"/>
          <a:stretch>
            <a:fillRect/>
          </a:stretch>
        </p:blipFill>
        <p:spPr>
          <a:xfrm>
            <a:off x="5513232" y="705082"/>
            <a:ext cx="4733925" cy="1743075"/>
          </a:xfrm>
          <a:prstGeom prst="rect">
            <a:avLst/>
          </a:prstGeom>
        </p:spPr>
      </p:pic>
      <p:pic>
        <p:nvPicPr>
          <p:cNvPr id="9" name="Picture 8">
            <a:extLst>
              <a:ext uri="{FF2B5EF4-FFF2-40B4-BE49-F238E27FC236}">
                <a16:creationId xmlns:a16="http://schemas.microsoft.com/office/drawing/2014/main" id="{5D83342D-43AC-9EDE-3E29-B20A094887B1}"/>
              </a:ext>
            </a:extLst>
          </p:cNvPr>
          <p:cNvPicPr>
            <a:picLocks noChangeAspect="1"/>
          </p:cNvPicPr>
          <p:nvPr/>
        </p:nvPicPr>
        <p:blipFill>
          <a:blip r:embed="rId5"/>
          <a:stretch>
            <a:fillRect/>
          </a:stretch>
        </p:blipFill>
        <p:spPr>
          <a:xfrm>
            <a:off x="725177" y="2840369"/>
            <a:ext cx="3305175" cy="1685925"/>
          </a:xfrm>
          <a:prstGeom prst="rect">
            <a:avLst/>
          </a:prstGeom>
        </p:spPr>
      </p:pic>
      <p:pic>
        <p:nvPicPr>
          <p:cNvPr id="11" name="Picture 10">
            <a:extLst>
              <a:ext uri="{FF2B5EF4-FFF2-40B4-BE49-F238E27FC236}">
                <a16:creationId xmlns:a16="http://schemas.microsoft.com/office/drawing/2014/main" id="{B8164638-5B68-C3F5-1DB7-89B95FFA36A7}"/>
              </a:ext>
            </a:extLst>
          </p:cNvPr>
          <p:cNvPicPr>
            <a:picLocks noChangeAspect="1"/>
          </p:cNvPicPr>
          <p:nvPr/>
        </p:nvPicPr>
        <p:blipFill>
          <a:blip r:embed="rId6"/>
          <a:stretch>
            <a:fillRect/>
          </a:stretch>
        </p:blipFill>
        <p:spPr>
          <a:xfrm>
            <a:off x="5441794" y="2840369"/>
            <a:ext cx="4876800" cy="1714500"/>
          </a:xfrm>
          <a:prstGeom prst="rect">
            <a:avLst/>
          </a:prstGeom>
        </p:spPr>
      </p:pic>
      <p:sp>
        <p:nvSpPr>
          <p:cNvPr id="12" name="TextBox 11">
            <a:extLst>
              <a:ext uri="{FF2B5EF4-FFF2-40B4-BE49-F238E27FC236}">
                <a16:creationId xmlns:a16="http://schemas.microsoft.com/office/drawing/2014/main" id="{0C4BCDA5-1110-D6EC-3690-C091C8A72BA8}"/>
              </a:ext>
            </a:extLst>
          </p:cNvPr>
          <p:cNvSpPr txBox="1"/>
          <p:nvPr/>
        </p:nvSpPr>
        <p:spPr>
          <a:xfrm>
            <a:off x="691761" y="2207831"/>
            <a:ext cx="2428407" cy="369332"/>
          </a:xfrm>
          <a:prstGeom prst="rect">
            <a:avLst/>
          </a:prstGeom>
          <a:noFill/>
        </p:spPr>
        <p:txBody>
          <a:bodyPr wrap="square" rtlCol="0">
            <a:spAutoFit/>
          </a:bodyPr>
          <a:lstStyle/>
          <a:p>
            <a:r>
              <a:rPr lang="en-US" dirty="0"/>
              <a:t>patient</a:t>
            </a:r>
          </a:p>
        </p:txBody>
      </p:sp>
      <p:sp>
        <p:nvSpPr>
          <p:cNvPr id="13" name="TextBox 12">
            <a:extLst>
              <a:ext uri="{FF2B5EF4-FFF2-40B4-BE49-F238E27FC236}">
                <a16:creationId xmlns:a16="http://schemas.microsoft.com/office/drawing/2014/main" id="{87C37181-7EDA-1B71-D9A7-C3B616CCBBB5}"/>
              </a:ext>
            </a:extLst>
          </p:cNvPr>
          <p:cNvSpPr txBox="1"/>
          <p:nvPr/>
        </p:nvSpPr>
        <p:spPr>
          <a:xfrm>
            <a:off x="691761" y="4619824"/>
            <a:ext cx="1643269" cy="369332"/>
          </a:xfrm>
          <a:prstGeom prst="rect">
            <a:avLst/>
          </a:prstGeom>
          <a:noFill/>
        </p:spPr>
        <p:txBody>
          <a:bodyPr wrap="square" rtlCol="0">
            <a:spAutoFit/>
          </a:bodyPr>
          <a:lstStyle/>
          <a:p>
            <a:r>
              <a:rPr lang="en-US" dirty="0"/>
              <a:t>bill</a:t>
            </a:r>
          </a:p>
        </p:txBody>
      </p:sp>
      <p:sp>
        <p:nvSpPr>
          <p:cNvPr id="14" name="TextBox 13">
            <a:extLst>
              <a:ext uri="{FF2B5EF4-FFF2-40B4-BE49-F238E27FC236}">
                <a16:creationId xmlns:a16="http://schemas.microsoft.com/office/drawing/2014/main" id="{2C5FB769-295D-C6CE-B56F-780E1442317C}"/>
              </a:ext>
            </a:extLst>
          </p:cNvPr>
          <p:cNvSpPr txBox="1"/>
          <p:nvPr/>
        </p:nvSpPr>
        <p:spPr>
          <a:xfrm>
            <a:off x="4295542" y="2263491"/>
            <a:ext cx="895350" cy="369332"/>
          </a:xfrm>
          <a:prstGeom prst="rect">
            <a:avLst/>
          </a:prstGeom>
          <a:noFill/>
        </p:spPr>
        <p:txBody>
          <a:bodyPr wrap="square" rtlCol="0">
            <a:spAutoFit/>
          </a:bodyPr>
          <a:lstStyle/>
          <a:p>
            <a:r>
              <a:rPr lang="en-US" dirty="0"/>
              <a:t>consult</a:t>
            </a:r>
          </a:p>
        </p:txBody>
      </p:sp>
      <p:sp>
        <p:nvSpPr>
          <p:cNvPr id="15" name="TextBox 14">
            <a:extLst>
              <a:ext uri="{FF2B5EF4-FFF2-40B4-BE49-F238E27FC236}">
                <a16:creationId xmlns:a16="http://schemas.microsoft.com/office/drawing/2014/main" id="{8055C6EF-28E8-4DEF-836B-FC8507391126}"/>
              </a:ext>
            </a:extLst>
          </p:cNvPr>
          <p:cNvSpPr txBox="1"/>
          <p:nvPr/>
        </p:nvSpPr>
        <p:spPr>
          <a:xfrm>
            <a:off x="10247157" y="1292870"/>
            <a:ext cx="1499017" cy="369332"/>
          </a:xfrm>
          <a:prstGeom prst="rect">
            <a:avLst/>
          </a:prstGeom>
          <a:noFill/>
        </p:spPr>
        <p:txBody>
          <a:bodyPr wrap="square" rtlCol="0">
            <a:spAutoFit/>
          </a:bodyPr>
          <a:lstStyle/>
          <a:p>
            <a:r>
              <a:rPr lang="en-US" dirty="0" err="1"/>
              <a:t>Test_Report</a:t>
            </a:r>
            <a:endParaRPr lang="en-US" dirty="0"/>
          </a:p>
        </p:txBody>
      </p:sp>
      <p:sp>
        <p:nvSpPr>
          <p:cNvPr id="16" name="TextBox 15">
            <a:extLst>
              <a:ext uri="{FF2B5EF4-FFF2-40B4-BE49-F238E27FC236}">
                <a16:creationId xmlns:a16="http://schemas.microsoft.com/office/drawing/2014/main" id="{B5CA19F3-5DD1-BFAB-DBD5-DA993D785A1C}"/>
              </a:ext>
            </a:extLst>
          </p:cNvPr>
          <p:cNvSpPr txBox="1"/>
          <p:nvPr/>
        </p:nvSpPr>
        <p:spPr>
          <a:xfrm>
            <a:off x="10433831" y="3683331"/>
            <a:ext cx="1125667" cy="369332"/>
          </a:xfrm>
          <a:prstGeom prst="rect">
            <a:avLst/>
          </a:prstGeom>
          <a:noFill/>
        </p:spPr>
        <p:txBody>
          <a:bodyPr wrap="square" rtlCol="0">
            <a:spAutoFit/>
          </a:bodyPr>
          <a:lstStyle/>
          <a:p>
            <a:r>
              <a:rPr lang="en-US" dirty="0"/>
              <a:t>room</a:t>
            </a:r>
          </a:p>
        </p:txBody>
      </p:sp>
    </p:spTree>
    <p:extLst>
      <p:ext uri="{BB962C8B-B14F-4D97-AF65-F5344CB8AC3E}">
        <p14:creationId xmlns:p14="http://schemas.microsoft.com/office/powerpoint/2010/main" val="39672470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E3C2CB4D-1028-5237-EE24-1AD22687DF2B}"/>
              </a:ext>
            </a:extLst>
          </p:cNvPr>
          <p:cNvPicPr>
            <a:picLocks noGrp="1" noChangeAspect="1"/>
          </p:cNvPicPr>
          <p:nvPr>
            <p:ph idx="1"/>
          </p:nvPr>
        </p:nvPicPr>
        <p:blipFill>
          <a:blip r:embed="rId2"/>
          <a:stretch>
            <a:fillRect/>
          </a:stretch>
        </p:blipFill>
        <p:spPr>
          <a:xfrm>
            <a:off x="661890" y="714704"/>
            <a:ext cx="6453613" cy="6053958"/>
          </a:xfrm>
        </p:spPr>
      </p:pic>
      <p:sp>
        <p:nvSpPr>
          <p:cNvPr id="8" name="TextBox 7">
            <a:extLst>
              <a:ext uri="{FF2B5EF4-FFF2-40B4-BE49-F238E27FC236}">
                <a16:creationId xmlns:a16="http://schemas.microsoft.com/office/drawing/2014/main" id="{032D1748-094B-DE71-F217-4F13B4B33594}"/>
              </a:ext>
            </a:extLst>
          </p:cNvPr>
          <p:cNvSpPr txBox="1"/>
          <p:nvPr/>
        </p:nvSpPr>
        <p:spPr>
          <a:xfrm>
            <a:off x="8124497" y="1975945"/>
            <a:ext cx="1124607" cy="769441"/>
          </a:xfrm>
          <a:prstGeom prst="rect">
            <a:avLst/>
          </a:prstGeom>
          <a:solidFill>
            <a:srgbClr val="CCECFF"/>
          </a:solidFill>
          <a:ln>
            <a:solidFill>
              <a:srgbClr val="CCECFF"/>
            </a:solidFill>
          </a:ln>
        </p:spPr>
        <p:txBody>
          <a:bodyPr wrap="square" rtlCol="0">
            <a:spAutoFit/>
          </a:bodyPr>
          <a:lstStyle/>
          <a:p>
            <a:r>
              <a:rPr lang="en-US" sz="4400" dirty="0"/>
              <a:t>06</a:t>
            </a:r>
          </a:p>
        </p:txBody>
      </p:sp>
      <p:sp>
        <p:nvSpPr>
          <p:cNvPr id="9" name="TextBox 8">
            <a:extLst>
              <a:ext uri="{FF2B5EF4-FFF2-40B4-BE49-F238E27FC236}">
                <a16:creationId xmlns:a16="http://schemas.microsoft.com/office/drawing/2014/main" id="{A4AF80DE-1B01-2618-7EBE-2CBAA98BCF80}"/>
              </a:ext>
            </a:extLst>
          </p:cNvPr>
          <p:cNvSpPr txBox="1"/>
          <p:nvPr/>
        </p:nvSpPr>
        <p:spPr>
          <a:xfrm>
            <a:off x="8481847" y="3605048"/>
            <a:ext cx="3258207" cy="584775"/>
          </a:xfrm>
          <a:prstGeom prst="rect">
            <a:avLst/>
          </a:prstGeom>
          <a:noFill/>
        </p:spPr>
        <p:txBody>
          <a:bodyPr wrap="square" rtlCol="0">
            <a:spAutoFit/>
          </a:bodyPr>
          <a:lstStyle/>
          <a:p>
            <a:pPr marL="457200" indent="-457200">
              <a:buClr>
                <a:srgbClr val="FFC000"/>
              </a:buClr>
              <a:buFont typeface="Gill Sans MT" panose="020B0502020104020203" pitchFamily="34" charset="0"/>
              <a:buChar char="•"/>
            </a:pPr>
            <a:r>
              <a:rPr lang="en-US" sz="3200" dirty="0">
                <a:latin typeface="+mj-lt"/>
              </a:rPr>
              <a:t>CEP Mapping</a:t>
            </a:r>
          </a:p>
        </p:txBody>
      </p:sp>
    </p:spTree>
    <p:extLst>
      <p:ext uri="{BB962C8B-B14F-4D97-AF65-F5344CB8AC3E}">
        <p14:creationId xmlns:p14="http://schemas.microsoft.com/office/powerpoint/2010/main" val="197948946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CE45E-E3EB-B968-315A-28EB46A74C8E}"/>
              </a:ext>
            </a:extLst>
          </p:cNvPr>
          <p:cNvSpPr>
            <a:spLocks noGrp="1"/>
          </p:cNvSpPr>
          <p:nvPr>
            <p:ph type="title"/>
          </p:nvPr>
        </p:nvSpPr>
        <p:spPr>
          <a:xfrm>
            <a:off x="497110" y="966952"/>
            <a:ext cx="6366145" cy="693682"/>
          </a:xfrm>
        </p:spPr>
        <p:txBody>
          <a:bodyPr>
            <a:normAutofit fontScale="90000"/>
          </a:bodyPr>
          <a:lstStyle/>
          <a:p>
            <a:r>
              <a:rPr lang="en-US" dirty="0">
                <a:solidFill>
                  <a:schemeClr val="accent3">
                    <a:lumMod val="75000"/>
                  </a:schemeClr>
                </a:solidFill>
              </a:rPr>
              <a:t>Key points of mapping</a:t>
            </a:r>
            <a:br>
              <a:rPr lang="en-US" dirty="0">
                <a:solidFill>
                  <a:schemeClr val="accent3">
                    <a:lumMod val="75000"/>
                  </a:schemeClr>
                </a:solidFill>
              </a:rPr>
            </a:br>
            <a:r>
              <a:rPr lang="en-US" sz="1800" dirty="0">
                <a:solidFill>
                  <a:schemeClr val="accent3">
                    <a:lumMod val="75000"/>
                  </a:schemeClr>
                </a:solidFill>
              </a:rPr>
              <a:t>knowledge profile</a:t>
            </a:r>
          </a:p>
        </p:txBody>
      </p:sp>
      <p:sp>
        <p:nvSpPr>
          <p:cNvPr id="7" name="TextBox 6">
            <a:extLst>
              <a:ext uri="{FF2B5EF4-FFF2-40B4-BE49-F238E27FC236}">
                <a16:creationId xmlns:a16="http://schemas.microsoft.com/office/drawing/2014/main" id="{2B9187E6-102A-1934-70DF-B9A113A7B3D9}"/>
              </a:ext>
            </a:extLst>
          </p:cNvPr>
          <p:cNvSpPr txBox="1"/>
          <p:nvPr/>
        </p:nvSpPr>
        <p:spPr>
          <a:xfrm>
            <a:off x="1261241" y="2165131"/>
            <a:ext cx="9480331" cy="1815882"/>
          </a:xfrm>
          <a:prstGeom prst="rect">
            <a:avLst/>
          </a:prstGeom>
          <a:noFill/>
        </p:spPr>
        <p:txBody>
          <a:bodyPr wrap="square" rtlCol="0">
            <a:spAutoFit/>
          </a:bodyPr>
          <a:lstStyle/>
          <a:p>
            <a:pPr marL="285750" indent="-285750">
              <a:buClr>
                <a:srgbClr val="FFC000"/>
              </a:buClr>
              <a:buFont typeface="Wingdings" panose="05000000000000000000" pitchFamily="2" charset="2"/>
              <a:buChar char="Ø"/>
            </a:pPr>
            <a:r>
              <a:rPr lang="en-US" sz="2800" dirty="0">
                <a:effectLst/>
                <a:latin typeface="Cambria" panose="02040503050406030204" pitchFamily="18" charset="0"/>
                <a:ea typeface="Cambria" panose="02040503050406030204" pitchFamily="18" charset="0"/>
              </a:rPr>
              <a:t>K3: Engineering Fundamentals</a:t>
            </a:r>
          </a:p>
          <a:p>
            <a:pPr marL="285750" indent="-285750">
              <a:buClr>
                <a:srgbClr val="FFC000"/>
              </a:buClr>
              <a:buFont typeface="Wingdings" panose="05000000000000000000" pitchFamily="2" charset="2"/>
              <a:buChar char="Ø"/>
            </a:pPr>
            <a:r>
              <a:rPr lang="en-US" sz="2800" dirty="0">
                <a:effectLst/>
                <a:latin typeface="Cambria" panose="02040503050406030204" pitchFamily="18" charset="0"/>
                <a:ea typeface="Cambria" panose="02040503050406030204" pitchFamily="18" charset="0"/>
              </a:rPr>
              <a:t>K5</a:t>
            </a:r>
            <a:r>
              <a:rPr lang="en-US" sz="2800" dirty="0">
                <a:latin typeface="Cambria" panose="02040503050406030204" pitchFamily="18" charset="0"/>
                <a:ea typeface="Cambria" panose="02040503050406030204" pitchFamily="18" charset="0"/>
              </a:rPr>
              <a:t>: </a:t>
            </a:r>
            <a:r>
              <a:rPr lang="en-US" sz="2800" dirty="0">
                <a:effectLst/>
                <a:latin typeface="Cambria" panose="02040503050406030204" pitchFamily="18" charset="0"/>
                <a:ea typeface="Cambria" panose="02040503050406030204" pitchFamily="18" charset="0"/>
              </a:rPr>
              <a:t>Engineering design</a:t>
            </a:r>
            <a:endParaRPr lang="en-US" sz="2800" dirty="0">
              <a:latin typeface="Cambria" panose="02040503050406030204" pitchFamily="18" charset="0"/>
              <a:ea typeface="Cambria" panose="02040503050406030204" pitchFamily="18" charset="0"/>
            </a:endParaRPr>
          </a:p>
          <a:p>
            <a:pPr marL="285750" indent="-285750">
              <a:buClr>
                <a:srgbClr val="FFC000"/>
              </a:buClr>
              <a:buFont typeface="Wingdings" panose="05000000000000000000" pitchFamily="2" charset="2"/>
              <a:buChar char="Ø"/>
            </a:pPr>
            <a:r>
              <a:rPr lang="en-US" sz="2800" dirty="0">
                <a:effectLst/>
                <a:latin typeface="Cambria" panose="02040503050406030204" pitchFamily="18" charset="0"/>
                <a:ea typeface="Cambria" panose="02040503050406030204" pitchFamily="18" charset="0"/>
              </a:rPr>
              <a:t>K6: Engineering practice</a:t>
            </a:r>
          </a:p>
          <a:p>
            <a:pPr marL="285750" indent="-285750">
              <a:buClr>
                <a:srgbClr val="FFC000"/>
              </a:buClr>
              <a:buFont typeface="Wingdings" panose="05000000000000000000" pitchFamily="2" charset="2"/>
              <a:buChar char="Ø"/>
            </a:pPr>
            <a:r>
              <a:rPr lang="en-US" sz="2800" dirty="0">
                <a:effectLst/>
                <a:latin typeface="Cambria" panose="02040503050406030204" pitchFamily="18" charset="0"/>
                <a:ea typeface="Cambria" panose="02040503050406030204" pitchFamily="18" charset="0"/>
              </a:rPr>
              <a:t>K7</a:t>
            </a:r>
            <a:r>
              <a:rPr lang="en-US" sz="2800" dirty="0">
                <a:latin typeface="Cambria" panose="02040503050406030204" pitchFamily="18" charset="0"/>
                <a:ea typeface="Cambria" panose="02040503050406030204" pitchFamily="18" charset="0"/>
              </a:rPr>
              <a:t>: </a:t>
            </a:r>
            <a:r>
              <a:rPr lang="en-US" sz="2800" dirty="0">
                <a:effectLst/>
                <a:latin typeface="Cambria" panose="02040503050406030204" pitchFamily="18" charset="0"/>
                <a:ea typeface="Cambria" panose="02040503050406030204" pitchFamily="18" charset="0"/>
              </a:rPr>
              <a:t>Comprehension</a:t>
            </a:r>
            <a:endParaRPr lang="en-US" sz="28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5505821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E38A70-9FAE-4B22-29D9-10A9AABC7721}"/>
              </a:ext>
            </a:extLst>
          </p:cNvPr>
          <p:cNvSpPr txBox="1"/>
          <p:nvPr/>
        </p:nvSpPr>
        <p:spPr>
          <a:xfrm>
            <a:off x="693683" y="924911"/>
            <a:ext cx="11046372" cy="461665"/>
          </a:xfrm>
          <a:prstGeom prst="rect">
            <a:avLst/>
          </a:prstGeom>
          <a:noFill/>
        </p:spPr>
        <p:txBody>
          <a:bodyPr wrap="square" rtlCol="0">
            <a:spAutoFit/>
          </a:bodyPr>
          <a:lstStyle/>
          <a:p>
            <a:r>
              <a:rPr lang="en-US" sz="2400" dirty="0">
                <a:solidFill>
                  <a:schemeClr val="accent1">
                    <a:lumMod val="75000"/>
                  </a:schemeClr>
                </a:solidFill>
                <a:latin typeface="+mj-lt"/>
              </a:rPr>
              <a:t>POINTS THAT WE HAVE USED FROM KNOWLEDGE PROFILE</a:t>
            </a:r>
          </a:p>
        </p:txBody>
      </p:sp>
      <p:sp>
        <p:nvSpPr>
          <p:cNvPr id="4" name="TextBox 3">
            <a:extLst>
              <a:ext uri="{FF2B5EF4-FFF2-40B4-BE49-F238E27FC236}">
                <a16:creationId xmlns:a16="http://schemas.microsoft.com/office/drawing/2014/main" id="{2FF29CCD-027F-59C7-9AA4-5A756352A574}"/>
              </a:ext>
            </a:extLst>
          </p:cNvPr>
          <p:cNvSpPr txBox="1"/>
          <p:nvPr/>
        </p:nvSpPr>
        <p:spPr>
          <a:xfrm>
            <a:off x="693683" y="1386576"/>
            <a:ext cx="11046372" cy="5632311"/>
          </a:xfrm>
          <a:prstGeom prst="rect">
            <a:avLst/>
          </a:prstGeom>
          <a:noFill/>
        </p:spPr>
        <p:txBody>
          <a:bodyPr wrap="square" rtlCol="0">
            <a:spAutoFit/>
          </a:bodyPr>
          <a:lstStyle/>
          <a:p>
            <a:pPr marL="285750" indent="-285750" algn="just">
              <a:buClr>
                <a:srgbClr val="FFC000"/>
              </a:buClr>
              <a:buFont typeface="Wingdings" panose="05000000000000000000" pitchFamily="2" charset="2"/>
              <a:buChar char="Ø"/>
            </a:pPr>
            <a:r>
              <a:rPr lang="en-US" sz="2400" dirty="0">
                <a:effectLst/>
                <a:latin typeface="Cambria" panose="02040503050406030204" pitchFamily="18" charset="0"/>
                <a:ea typeface="Cambria" panose="02040503050406030204" pitchFamily="18" charset="0"/>
              </a:rPr>
              <a:t>K3 : Engineering Fundamentals </a:t>
            </a:r>
          </a:p>
          <a:p>
            <a:pPr algn="just"/>
            <a:r>
              <a:rPr lang="en-US" sz="2400" dirty="0">
                <a:effectLst/>
                <a:latin typeface="Cambria" panose="02040503050406030204" pitchFamily="18" charset="0"/>
                <a:ea typeface="Cambria" panose="02040503050406030204" pitchFamily="18" charset="0"/>
              </a:rPr>
              <a:t>The project required understanding of database fundamentals in order to formulate for the model using SQL server and XAMPP.</a:t>
            </a:r>
          </a:p>
          <a:p>
            <a:pPr algn="just"/>
            <a:endParaRPr lang="en-US" sz="2400" dirty="0">
              <a:effectLst/>
              <a:latin typeface="Cambria" panose="02040503050406030204" pitchFamily="18" charset="0"/>
              <a:ea typeface="Cambria" panose="02040503050406030204" pitchFamily="18" charset="0"/>
            </a:endParaRPr>
          </a:p>
          <a:p>
            <a:pPr marL="285750" indent="-285750" algn="just">
              <a:buClr>
                <a:srgbClr val="FFC000"/>
              </a:buClr>
              <a:buFont typeface="Wingdings" panose="05000000000000000000" pitchFamily="2" charset="2"/>
              <a:buChar char="Ø"/>
            </a:pPr>
            <a:r>
              <a:rPr lang="en-US" sz="2400" dirty="0">
                <a:effectLst/>
                <a:latin typeface="Cambria" panose="02040503050406030204" pitchFamily="18" charset="0"/>
                <a:ea typeface="Cambria" panose="02040503050406030204" pitchFamily="18" charset="0"/>
              </a:rPr>
              <a:t>K5</a:t>
            </a:r>
            <a:r>
              <a:rPr lang="en-US" sz="2400" dirty="0">
                <a:latin typeface="Cambria" panose="02040503050406030204" pitchFamily="18" charset="0"/>
                <a:ea typeface="Cambria" panose="02040503050406030204" pitchFamily="18" charset="0"/>
              </a:rPr>
              <a:t>: </a:t>
            </a:r>
            <a:r>
              <a:rPr lang="en-US" sz="2400" dirty="0">
                <a:effectLst/>
                <a:latin typeface="Cambria" panose="02040503050406030204" pitchFamily="18" charset="0"/>
                <a:ea typeface="Cambria" panose="02040503050406030204" pitchFamily="18" charset="0"/>
              </a:rPr>
              <a:t>Engineering design</a:t>
            </a:r>
          </a:p>
          <a:p>
            <a:pPr algn="just">
              <a:buClr>
                <a:srgbClr val="FFC000"/>
              </a:buClr>
            </a:pPr>
            <a:r>
              <a:rPr lang="en-US" sz="2400" dirty="0">
                <a:effectLst/>
                <a:latin typeface="Cambria" panose="02040503050406030204" pitchFamily="18" charset="0"/>
                <a:ea typeface="Cambria" panose="02040503050406030204" pitchFamily="18" charset="0"/>
              </a:rPr>
              <a:t>ER Diagram and Schema Diagram were used to create the model.</a:t>
            </a:r>
          </a:p>
          <a:p>
            <a:pPr algn="just">
              <a:buClr>
                <a:srgbClr val="FFC000"/>
              </a:buClr>
            </a:pPr>
            <a:endParaRPr lang="en-US" sz="2400" dirty="0">
              <a:latin typeface="Cambria" panose="02040503050406030204" pitchFamily="18" charset="0"/>
              <a:ea typeface="Cambria" panose="02040503050406030204" pitchFamily="18" charset="0"/>
            </a:endParaRPr>
          </a:p>
          <a:p>
            <a:pPr marL="285750" indent="-285750" algn="just">
              <a:buClr>
                <a:srgbClr val="FFC000"/>
              </a:buClr>
              <a:buFont typeface="Wingdings" panose="05000000000000000000" pitchFamily="2" charset="2"/>
              <a:buChar char="Ø"/>
            </a:pPr>
            <a:r>
              <a:rPr lang="en-US" sz="2400" dirty="0">
                <a:effectLst/>
                <a:latin typeface="Cambria" panose="02040503050406030204" pitchFamily="18" charset="0"/>
                <a:ea typeface="Cambria" panose="02040503050406030204" pitchFamily="18" charset="0"/>
              </a:rPr>
              <a:t>K6: Engineering practice</a:t>
            </a:r>
          </a:p>
          <a:p>
            <a:pPr algn="just">
              <a:buClr>
                <a:srgbClr val="FFC000"/>
              </a:buClr>
            </a:pPr>
            <a:r>
              <a:rPr lang="en-US" sz="2400" dirty="0">
                <a:effectLst/>
                <a:latin typeface="Cambria" panose="02040503050406030204" pitchFamily="18" charset="0"/>
                <a:ea typeface="Cambria" panose="02040503050406030204" pitchFamily="18" charset="0"/>
              </a:rPr>
              <a:t>Use of modern tool like SQL Server Management Studio and XAMPP control panel.</a:t>
            </a:r>
          </a:p>
          <a:p>
            <a:pPr algn="just">
              <a:buClr>
                <a:srgbClr val="FFC000"/>
              </a:buClr>
            </a:pPr>
            <a:endParaRPr lang="en-US" sz="2400" dirty="0">
              <a:effectLst/>
              <a:latin typeface="Cambria" panose="02040503050406030204" pitchFamily="18" charset="0"/>
              <a:ea typeface="Cambria" panose="02040503050406030204" pitchFamily="18" charset="0"/>
            </a:endParaRPr>
          </a:p>
          <a:p>
            <a:pPr marL="285750" indent="-285750" algn="just">
              <a:buClr>
                <a:srgbClr val="FFC000"/>
              </a:buClr>
              <a:buFont typeface="Wingdings" panose="05000000000000000000" pitchFamily="2" charset="2"/>
              <a:buChar char="Ø"/>
            </a:pPr>
            <a:r>
              <a:rPr lang="en-US" sz="2400" dirty="0">
                <a:effectLst/>
                <a:latin typeface="Cambria" panose="02040503050406030204" pitchFamily="18" charset="0"/>
                <a:ea typeface="Cambria" panose="02040503050406030204" pitchFamily="18" charset="0"/>
              </a:rPr>
              <a:t>K7</a:t>
            </a:r>
            <a:r>
              <a:rPr lang="en-US" sz="2400" dirty="0">
                <a:latin typeface="Cambria" panose="02040503050406030204" pitchFamily="18" charset="0"/>
                <a:ea typeface="Cambria" panose="02040503050406030204" pitchFamily="18" charset="0"/>
              </a:rPr>
              <a:t>: </a:t>
            </a:r>
            <a:r>
              <a:rPr lang="en-US" sz="2400" dirty="0">
                <a:effectLst/>
                <a:latin typeface="Cambria" panose="02040503050406030204" pitchFamily="18" charset="0"/>
                <a:ea typeface="Cambria" panose="02040503050406030204" pitchFamily="18" charset="0"/>
              </a:rPr>
              <a:t>Comprehension</a:t>
            </a:r>
          </a:p>
          <a:p>
            <a:pPr algn="just">
              <a:buClr>
                <a:srgbClr val="FFC000"/>
              </a:buClr>
            </a:pPr>
            <a:r>
              <a:rPr lang="en-US" sz="2400" dirty="0">
                <a:effectLst/>
                <a:latin typeface="Cambria" panose="02040503050406030204" pitchFamily="18" charset="0"/>
                <a:ea typeface="Cambria" panose="02040503050406030204" pitchFamily="18" charset="0"/>
              </a:rPr>
              <a:t>Allows the Admin and employee of hospital to efficiently find all employee and patient data so that they don’t have to worry about any information.</a:t>
            </a:r>
            <a:endParaRPr lang="en-US" sz="2400" dirty="0">
              <a:latin typeface="Cambria" panose="02040503050406030204" pitchFamily="18" charset="0"/>
              <a:ea typeface="Cambria" panose="02040503050406030204" pitchFamily="18" charset="0"/>
            </a:endParaRPr>
          </a:p>
          <a:p>
            <a:pPr algn="just"/>
            <a:endParaRPr lang="en-US" sz="2400" dirty="0">
              <a:effectLst/>
              <a:latin typeface="Cambria" panose="02040503050406030204" pitchFamily="18" charset="0"/>
              <a:ea typeface="Cambria" panose="02040503050406030204" pitchFamily="18" charset="0"/>
            </a:endParaRPr>
          </a:p>
          <a:p>
            <a:pPr algn="just"/>
            <a:endParaRPr lang="en-US" sz="24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8092949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24339-EB5E-0389-A544-517F68C82958}"/>
              </a:ext>
            </a:extLst>
          </p:cNvPr>
          <p:cNvSpPr>
            <a:spLocks noGrp="1"/>
          </p:cNvSpPr>
          <p:nvPr>
            <p:ph type="title"/>
          </p:nvPr>
        </p:nvSpPr>
        <p:spPr>
          <a:xfrm>
            <a:off x="767856" y="933450"/>
            <a:ext cx="3078929" cy="1998936"/>
          </a:xfrm>
        </p:spPr>
        <p:txBody>
          <a:bodyPr>
            <a:normAutofit/>
          </a:bodyPr>
          <a:lstStyle/>
          <a:p>
            <a:r>
              <a:rPr lang="en-US" sz="3200" dirty="0"/>
              <a:t>Key points of mapping</a:t>
            </a:r>
            <a:br>
              <a:rPr lang="en-US" sz="3200" dirty="0"/>
            </a:br>
            <a:r>
              <a:rPr lang="en-US" sz="1800" dirty="0"/>
              <a:t>complex engineering problem</a:t>
            </a:r>
          </a:p>
        </p:txBody>
      </p:sp>
      <p:sp>
        <p:nvSpPr>
          <p:cNvPr id="3" name="Content Placeholder 2">
            <a:extLst>
              <a:ext uri="{FF2B5EF4-FFF2-40B4-BE49-F238E27FC236}">
                <a16:creationId xmlns:a16="http://schemas.microsoft.com/office/drawing/2014/main" id="{531B6B04-2FA1-2867-38DC-BCB7AFDE7ECE}"/>
              </a:ext>
            </a:extLst>
          </p:cNvPr>
          <p:cNvSpPr>
            <a:spLocks noGrp="1"/>
          </p:cNvSpPr>
          <p:nvPr>
            <p:ph idx="1"/>
          </p:nvPr>
        </p:nvSpPr>
        <p:spPr>
          <a:xfrm>
            <a:off x="4614040" y="0"/>
            <a:ext cx="7147035" cy="6180083"/>
          </a:xfrm>
        </p:spPr>
        <p:txBody>
          <a:bodyPr>
            <a:normAutofit/>
          </a:bodyPr>
          <a:lstStyle/>
          <a:p>
            <a:pPr marL="0" marR="0" algn="just">
              <a:lnSpc>
                <a:spcPct val="107000"/>
              </a:lnSpc>
              <a:spcBef>
                <a:spcPts val="0"/>
              </a:spcBef>
              <a:spcAft>
                <a:spcPts val="800"/>
              </a:spcAft>
            </a:pPr>
            <a:r>
              <a:rPr lang="en-US" sz="2400" dirty="0">
                <a:effectLst/>
                <a:latin typeface="Cambria" panose="02040503050406030204" pitchFamily="18" charset="0"/>
                <a:ea typeface="Cambria" panose="02040503050406030204" pitchFamily="18" charset="0"/>
              </a:rPr>
              <a:t>P1: </a:t>
            </a:r>
            <a:r>
              <a:rPr lang="en-US" sz="2400" kern="100" dirty="0">
                <a:effectLst/>
                <a:latin typeface="Cambria" panose="02040503050406030204" pitchFamily="18" charset="0"/>
                <a:ea typeface="Cambria" panose="02040503050406030204" pitchFamily="18" charset="0"/>
                <a:cs typeface="Calibri" panose="020F0502020204030204" pitchFamily="34" charset="0"/>
              </a:rPr>
              <a:t>Depth of knowledge</a:t>
            </a:r>
            <a:r>
              <a:rPr lang="en-US" sz="2400" kern="100" dirty="0">
                <a:latin typeface="Cambria" panose="02040503050406030204" pitchFamily="18" charset="0"/>
                <a:ea typeface="Cambria" panose="02040503050406030204" pitchFamily="18" charset="0"/>
                <a:cs typeface="Times New Roman" panose="02020603050405020304" pitchFamily="18" charset="0"/>
              </a:rPr>
              <a:t> </a:t>
            </a:r>
            <a:r>
              <a:rPr lang="en-US" sz="2400" dirty="0">
                <a:effectLst/>
                <a:latin typeface="Cambria" panose="02040503050406030204" pitchFamily="18" charset="0"/>
                <a:ea typeface="Cambria" panose="02040503050406030204" pitchFamily="18" charset="0"/>
              </a:rPr>
              <a:t>required</a:t>
            </a:r>
          </a:p>
          <a:p>
            <a:pPr marL="0" marR="0" algn="just">
              <a:lnSpc>
                <a:spcPct val="107000"/>
              </a:lnSpc>
              <a:spcBef>
                <a:spcPts val="0"/>
              </a:spcBef>
              <a:spcAft>
                <a:spcPts val="800"/>
              </a:spcAft>
            </a:pPr>
            <a:r>
              <a:rPr lang="en-US" sz="2400" dirty="0">
                <a:effectLst/>
                <a:latin typeface="Cambria" panose="02040503050406030204" pitchFamily="18" charset="0"/>
                <a:ea typeface="Cambria" panose="02040503050406030204" pitchFamily="18" charset="0"/>
              </a:rPr>
              <a:t>P3</a:t>
            </a:r>
            <a:r>
              <a:rPr lang="en-US" sz="2400" dirty="0">
                <a:latin typeface="Cambria" panose="02040503050406030204" pitchFamily="18" charset="0"/>
                <a:ea typeface="Cambria" panose="02040503050406030204" pitchFamily="18" charset="0"/>
              </a:rPr>
              <a:t>: </a:t>
            </a:r>
            <a:r>
              <a:rPr lang="en-US" sz="2400" kern="100" dirty="0">
                <a:effectLst/>
                <a:latin typeface="Cambria" panose="02040503050406030204" pitchFamily="18" charset="0"/>
                <a:ea typeface="Cambria" panose="02040503050406030204" pitchFamily="18" charset="0"/>
                <a:cs typeface="Calibri" panose="020F0502020204030204" pitchFamily="34" charset="0"/>
              </a:rPr>
              <a:t>Depth of</a:t>
            </a:r>
            <a:r>
              <a:rPr lang="en-US" sz="2400" kern="100" dirty="0">
                <a:latin typeface="Cambria" panose="02040503050406030204" pitchFamily="18" charset="0"/>
                <a:ea typeface="Cambria" panose="02040503050406030204" pitchFamily="18" charset="0"/>
                <a:cs typeface="Times New Roman" panose="02020603050405020304" pitchFamily="18" charset="0"/>
              </a:rPr>
              <a:t> </a:t>
            </a:r>
            <a:r>
              <a:rPr lang="en-US" sz="2400" dirty="0">
                <a:effectLst/>
                <a:latin typeface="Cambria" panose="02040503050406030204" pitchFamily="18" charset="0"/>
                <a:ea typeface="Cambria" panose="02040503050406030204" pitchFamily="18" charset="0"/>
              </a:rPr>
              <a:t>analysis required</a:t>
            </a:r>
          </a:p>
          <a:p>
            <a:pPr marL="0" marR="0" algn="just">
              <a:lnSpc>
                <a:spcPct val="107000"/>
              </a:lnSpc>
              <a:spcBef>
                <a:spcPts val="0"/>
              </a:spcBef>
              <a:spcAft>
                <a:spcPts val="800"/>
              </a:spcAft>
            </a:pPr>
            <a:r>
              <a:rPr lang="en-US" sz="2400" dirty="0">
                <a:effectLst/>
                <a:latin typeface="Cambria" panose="02040503050406030204" pitchFamily="18" charset="0"/>
                <a:ea typeface="Cambria" panose="02040503050406030204" pitchFamily="18" charset="0"/>
              </a:rPr>
              <a:t>P6</a:t>
            </a:r>
            <a:r>
              <a:rPr lang="en-US" sz="2400" dirty="0">
                <a:latin typeface="Cambria" panose="02040503050406030204" pitchFamily="18" charset="0"/>
                <a:ea typeface="Cambria" panose="02040503050406030204" pitchFamily="18" charset="0"/>
              </a:rPr>
              <a:t>: </a:t>
            </a:r>
            <a:r>
              <a:rPr lang="en-US" sz="2400" dirty="0">
                <a:effectLst/>
                <a:latin typeface="Cambria" panose="02040503050406030204" pitchFamily="18" charset="0"/>
                <a:ea typeface="Cambria" panose="02040503050406030204" pitchFamily="18" charset="0"/>
              </a:rPr>
              <a:t>Extent of stakeholder</a:t>
            </a:r>
            <a:endParaRPr lang="en-US" sz="2400" dirty="0">
              <a:latin typeface="Cambria" panose="02040503050406030204" pitchFamily="18" charset="0"/>
              <a:ea typeface="Cambria" panose="02040503050406030204" pitchFamily="18" charset="0"/>
            </a:endParaRPr>
          </a:p>
          <a:p>
            <a:pPr marL="0" marR="0" algn="just">
              <a:lnSpc>
                <a:spcPct val="107000"/>
              </a:lnSpc>
              <a:spcBef>
                <a:spcPts val="0"/>
              </a:spcBef>
              <a:spcAft>
                <a:spcPts val="800"/>
              </a:spcAft>
            </a:pPr>
            <a:r>
              <a:rPr lang="en-US" sz="2400" dirty="0">
                <a:effectLst/>
                <a:latin typeface="Cambria" panose="02040503050406030204" pitchFamily="18" charset="0"/>
                <a:ea typeface="Cambria" panose="02040503050406030204" pitchFamily="18" charset="0"/>
              </a:rPr>
              <a:t>P7: Interdependence</a:t>
            </a:r>
            <a:endParaRPr lang="en-US" sz="24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35527947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7BED830-6C85-4E14-1FAB-0AEE37C8C264}"/>
              </a:ext>
            </a:extLst>
          </p:cNvPr>
          <p:cNvGrpSpPr/>
          <p:nvPr/>
        </p:nvGrpSpPr>
        <p:grpSpPr>
          <a:xfrm>
            <a:off x="1313792" y="1757882"/>
            <a:ext cx="9819410" cy="4527305"/>
            <a:chOff x="1112971" y="1123843"/>
            <a:chExt cx="10095426" cy="4841146"/>
          </a:xfrm>
        </p:grpSpPr>
        <p:grpSp>
          <p:nvGrpSpPr>
            <p:cNvPr id="7" name="Group 6">
              <a:extLst>
                <a:ext uri="{FF2B5EF4-FFF2-40B4-BE49-F238E27FC236}">
                  <a16:creationId xmlns:a16="http://schemas.microsoft.com/office/drawing/2014/main" id="{4B5C8824-DBFA-329A-2999-2632268C2996}"/>
                </a:ext>
              </a:extLst>
            </p:cNvPr>
            <p:cNvGrpSpPr/>
            <p:nvPr/>
          </p:nvGrpSpPr>
          <p:grpSpPr>
            <a:xfrm>
              <a:off x="1112971" y="1123843"/>
              <a:ext cx="4434215" cy="1164922"/>
              <a:chOff x="2054265" y="1540701"/>
              <a:chExt cx="4434215" cy="1164922"/>
            </a:xfrm>
          </p:grpSpPr>
          <p:sp>
            <p:nvSpPr>
              <p:cNvPr id="50" name="Rectangle: Rounded Corners 49">
                <a:extLst>
                  <a:ext uri="{FF2B5EF4-FFF2-40B4-BE49-F238E27FC236}">
                    <a16:creationId xmlns:a16="http://schemas.microsoft.com/office/drawing/2014/main" id="{A1F41541-8761-D42D-2CE4-740D7DA3E369}"/>
                  </a:ext>
                </a:extLst>
              </p:cNvPr>
              <p:cNvSpPr/>
              <p:nvPr/>
            </p:nvSpPr>
            <p:spPr>
              <a:xfrm>
                <a:off x="2304787" y="1665962"/>
                <a:ext cx="4183693" cy="914400"/>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Diamond 50">
                <a:extLst>
                  <a:ext uri="{FF2B5EF4-FFF2-40B4-BE49-F238E27FC236}">
                    <a16:creationId xmlns:a16="http://schemas.microsoft.com/office/drawing/2014/main" id="{31230384-35A4-B564-23E1-3DC162E31D4A}"/>
                  </a:ext>
                </a:extLst>
              </p:cNvPr>
              <p:cNvSpPr/>
              <p:nvPr/>
            </p:nvSpPr>
            <p:spPr>
              <a:xfrm>
                <a:off x="2146144" y="1540701"/>
                <a:ext cx="1164922" cy="1164922"/>
              </a:xfrm>
              <a:prstGeom prst="diamond">
                <a:avLst/>
              </a:prstGeom>
              <a:solidFill>
                <a:schemeClr val="accent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Diamond 51">
                <a:extLst>
                  <a:ext uri="{FF2B5EF4-FFF2-40B4-BE49-F238E27FC236}">
                    <a16:creationId xmlns:a16="http://schemas.microsoft.com/office/drawing/2014/main" id="{78C32CCC-ABB6-7A39-056A-72D147555FC0}"/>
                  </a:ext>
                </a:extLst>
              </p:cNvPr>
              <p:cNvSpPr/>
              <p:nvPr/>
            </p:nvSpPr>
            <p:spPr>
              <a:xfrm>
                <a:off x="2054265" y="1540701"/>
                <a:ext cx="1164922" cy="1164922"/>
              </a:xfrm>
              <a:prstGeom prst="diamond">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DD732657-EDD0-A6B2-9D23-162C26410421}"/>
                  </a:ext>
                </a:extLst>
              </p:cNvPr>
              <p:cNvSpPr txBox="1"/>
              <p:nvPr/>
            </p:nvSpPr>
            <p:spPr>
              <a:xfrm>
                <a:off x="3402945" y="1791240"/>
                <a:ext cx="2693055" cy="493668"/>
              </a:xfrm>
              <a:prstGeom prst="rect">
                <a:avLst/>
              </a:prstGeom>
              <a:noFill/>
            </p:spPr>
            <p:txBody>
              <a:bodyPr wrap="square" rtlCol="0">
                <a:spAutoFit/>
              </a:bodyPr>
              <a:lstStyle/>
              <a:p>
                <a:pPr lvl="0"/>
                <a:r>
                  <a:rPr lang="en-US" sz="2400" dirty="0">
                    <a:latin typeface="Cambria" panose="02040503050406030204" pitchFamily="18" charset="0"/>
                    <a:ea typeface="Cambria" panose="02040503050406030204" pitchFamily="18" charset="0"/>
                  </a:rPr>
                  <a:t>Description</a:t>
                </a:r>
              </a:p>
            </p:txBody>
          </p:sp>
          <p:sp>
            <p:nvSpPr>
              <p:cNvPr id="54" name="TextBox 53">
                <a:extLst>
                  <a:ext uri="{FF2B5EF4-FFF2-40B4-BE49-F238E27FC236}">
                    <a16:creationId xmlns:a16="http://schemas.microsoft.com/office/drawing/2014/main" id="{1E73C11C-B2C8-67E4-6681-6B7CD5A5A2A9}"/>
                  </a:ext>
                </a:extLst>
              </p:cNvPr>
              <p:cNvSpPr txBox="1"/>
              <p:nvPr/>
            </p:nvSpPr>
            <p:spPr>
              <a:xfrm>
                <a:off x="2227343" y="1892330"/>
                <a:ext cx="818766" cy="461665"/>
              </a:xfrm>
              <a:prstGeom prst="rect">
                <a:avLst/>
              </a:prstGeom>
              <a:no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latin typeface="Georgia Pro Cond" panose="02040506050405020303" pitchFamily="18" charset="0"/>
                  </a:rPr>
                  <a:t>01</a:t>
                </a:r>
              </a:p>
            </p:txBody>
          </p:sp>
        </p:grpSp>
        <p:grpSp>
          <p:nvGrpSpPr>
            <p:cNvPr id="8" name="Group 7">
              <a:extLst>
                <a:ext uri="{FF2B5EF4-FFF2-40B4-BE49-F238E27FC236}">
                  <a16:creationId xmlns:a16="http://schemas.microsoft.com/office/drawing/2014/main" id="{646B4254-6CDA-1622-6A6A-EA8BD2C60D80}"/>
                </a:ext>
              </a:extLst>
            </p:cNvPr>
            <p:cNvGrpSpPr/>
            <p:nvPr/>
          </p:nvGrpSpPr>
          <p:grpSpPr>
            <a:xfrm>
              <a:off x="1112971" y="2961955"/>
              <a:ext cx="4434215" cy="1164922"/>
              <a:chOff x="2054265" y="1540701"/>
              <a:chExt cx="4434215" cy="1164922"/>
            </a:xfrm>
          </p:grpSpPr>
          <p:sp>
            <p:nvSpPr>
              <p:cNvPr id="43" name="Rectangle: Rounded Corners 42">
                <a:extLst>
                  <a:ext uri="{FF2B5EF4-FFF2-40B4-BE49-F238E27FC236}">
                    <a16:creationId xmlns:a16="http://schemas.microsoft.com/office/drawing/2014/main" id="{7E86128F-BCE5-9B77-42E0-99E0B0B456FD}"/>
                  </a:ext>
                </a:extLst>
              </p:cNvPr>
              <p:cNvSpPr/>
              <p:nvPr/>
            </p:nvSpPr>
            <p:spPr>
              <a:xfrm>
                <a:off x="2304787" y="1665962"/>
                <a:ext cx="4183693" cy="914400"/>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Diamond 43">
                <a:extLst>
                  <a:ext uri="{FF2B5EF4-FFF2-40B4-BE49-F238E27FC236}">
                    <a16:creationId xmlns:a16="http://schemas.microsoft.com/office/drawing/2014/main" id="{8E67BBF9-E979-C5D2-6290-CCAD898FAC8C}"/>
                  </a:ext>
                </a:extLst>
              </p:cNvPr>
              <p:cNvSpPr/>
              <p:nvPr/>
            </p:nvSpPr>
            <p:spPr>
              <a:xfrm>
                <a:off x="2146144" y="1540701"/>
                <a:ext cx="1164922" cy="1164922"/>
              </a:xfrm>
              <a:prstGeom prst="diamond">
                <a:avLst/>
              </a:prstGeom>
              <a:solidFill>
                <a:schemeClr val="accent5">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Diamond 44">
                <a:extLst>
                  <a:ext uri="{FF2B5EF4-FFF2-40B4-BE49-F238E27FC236}">
                    <a16:creationId xmlns:a16="http://schemas.microsoft.com/office/drawing/2014/main" id="{68E69A0A-C8F1-E004-41C0-BF74A6B44CF0}"/>
                  </a:ext>
                </a:extLst>
              </p:cNvPr>
              <p:cNvSpPr/>
              <p:nvPr/>
            </p:nvSpPr>
            <p:spPr>
              <a:xfrm>
                <a:off x="2054265" y="1540701"/>
                <a:ext cx="1164922" cy="1164922"/>
              </a:xfrm>
              <a:prstGeom prst="diamond">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Box 48">
                <a:extLst>
                  <a:ext uri="{FF2B5EF4-FFF2-40B4-BE49-F238E27FC236}">
                    <a16:creationId xmlns:a16="http://schemas.microsoft.com/office/drawing/2014/main" id="{2EEBD1E4-7BB6-CF8B-8E7D-971331DE2496}"/>
                  </a:ext>
                </a:extLst>
              </p:cNvPr>
              <p:cNvSpPr txBox="1"/>
              <p:nvPr/>
            </p:nvSpPr>
            <p:spPr>
              <a:xfrm>
                <a:off x="3469709" y="1791240"/>
                <a:ext cx="2626291" cy="493668"/>
              </a:xfrm>
              <a:prstGeom prst="rect">
                <a:avLst/>
              </a:prstGeom>
              <a:noFill/>
            </p:spPr>
            <p:txBody>
              <a:bodyPr wrap="square" rtlCol="0">
                <a:spAutoFit/>
              </a:bodyPr>
              <a:lstStyle/>
              <a:p>
                <a:pPr lvl="0"/>
                <a:r>
                  <a:rPr lang="en-US" sz="2400" dirty="0">
                    <a:latin typeface="Cambria" panose="02040503050406030204" pitchFamily="18" charset="0"/>
                    <a:ea typeface="Cambria" panose="02040503050406030204" pitchFamily="18" charset="0"/>
                  </a:rPr>
                  <a:t>ER Diagram</a:t>
                </a:r>
              </a:p>
            </p:txBody>
          </p:sp>
          <p:sp>
            <p:nvSpPr>
              <p:cNvPr id="47" name="TextBox 46">
                <a:extLst>
                  <a:ext uri="{FF2B5EF4-FFF2-40B4-BE49-F238E27FC236}">
                    <a16:creationId xmlns:a16="http://schemas.microsoft.com/office/drawing/2014/main" id="{9B290CB5-9FAD-3030-ACCD-EA37E0352E26}"/>
                  </a:ext>
                </a:extLst>
              </p:cNvPr>
              <p:cNvSpPr txBox="1"/>
              <p:nvPr/>
            </p:nvSpPr>
            <p:spPr>
              <a:xfrm>
                <a:off x="2227343" y="1892330"/>
                <a:ext cx="818766" cy="461665"/>
              </a:xfrm>
              <a:prstGeom prst="rect">
                <a:avLst/>
              </a:prstGeom>
              <a:no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latin typeface="Georgia Pro Cond" panose="02040506050405020303" pitchFamily="18" charset="0"/>
                  </a:rPr>
                  <a:t>02</a:t>
                </a:r>
              </a:p>
            </p:txBody>
          </p:sp>
        </p:grpSp>
        <p:grpSp>
          <p:nvGrpSpPr>
            <p:cNvPr id="9" name="Group 8">
              <a:extLst>
                <a:ext uri="{FF2B5EF4-FFF2-40B4-BE49-F238E27FC236}">
                  <a16:creationId xmlns:a16="http://schemas.microsoft.com/office/drawing/2014/main" id="{3AE86669-9008-4A65-D1D2-66933FEBA1F0}"/>
                </a:ext>
              </a:extLst>
            </p:cNvPr>
            <p:cNvGrpSpPr/>
            <p:nvPr/>
          </p:nvGrpSpPr>
          <p:grpSpPr>
            <a:xfrm>
              <a:off x="1112971" y="4800067"/>
              <a:ext cx="4434215" cy="1164922"/>
              <a:chOff x="2054265" y="1540701"/>
              <a:chExt cx="4434215" cy="1164922"/>
            </a:xfrm>
          </p:grpSpPr>
          <p:sp>
            <p:nvSpPr>
              <p:cNvPr id="36" name="Rectangle: Rounded Corners 35">
                <a:extLst>
                  <a:ext uri="{FF2B5EF4-FFF2-40B4-BE49-F238E27FC236}">
                    <a16:creationId xmlns:a16="http://schemas.microsoft.com/office/drawing/2014/main" id="{F927B9DC-77EF-FA78-BF16-9421641941C1}"/>
                  </a:ext>
                </a:extLst>
              </p:cNvPr>
              <p:cNvSpPr/>
              <p:nvPr/>
            </p:nvSpPr>
            <p:spPr>
              <a:xfrm>
                <a:off x="2304787" y="1665962"/>
                <a:ext cx="4183693" cy="914400"/>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Diamond 36">
                <a:extLst>
                  <a:ext uri="{FF2B5EF4-FFF2-40B4-BE49-F238E27FC236}">
                    <a16:creationId xmlns:a16="http://schemas.microsoft.com/office/drawing/2014/main" id="{AA64AAEA-B04D-C4BD-579F-BE50BD815615}"/>
                  </a:ext>
                </a:extLst>
              </p:cNvPr>
              <p:cNvSpPr/>
              <p:nvPr/>
            </p:nvSpPr>
            <p:spPr>
              <a:xfrm>
                <a:off x="2146144" y="1540701"/>
                <a:ext cx="1164922" cy="1164922"/>
              </a:xfrm>
              <a:prstGeom prst="diamond">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Diamond 37">
                <a:extLst>
                  <a:ext uri="{FF2B5EF4-FFF2-40B4-BE49-F238E27FC236}">
                    <a16:creationId xmlns:a16="http://schemas.microsoft.com/office/drawing/2014/main" id="{0DB88B44-1D4B-014D-40B5-23CFB3196FFD}"/>
                  </a:ext>
                </a:extLst>
              </p:cNvPr>
              <p:cNvSpPr/>
              <p:nvPr/>
            </p:nvSpPr>
            <p:spPr>
              <a:xfrm>
                <a:off x="2054265" y="1540701"/>
                <a:ext cx="1164922" cy="1164922"/>
              </a:xfrm>
              <a:prstGeom prst="diamond">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9" name="Group 38">
                <a:extLst>
                  <a:ext uri="{FF2B5EF4-FFF2-40B4-BE49-F238E27FC236}">
                    <a16:creationId xmlns:a16="http://schemas.microsoft.com/office/drawing/2014/main" id="{3B8EA79F-089D-704E-740E-976D85EEE207}"/>
                  </a:ext>
                </a:extLst>
              </p:cNvPr>
              <p:cNvGrpSpPr/>
              <p:nvPr/>
            </p:nvGrpSpPr>
            <p:grpSpPr>
              <a:xfrm>
                <a:off x="3469709" y="1791240"/>
                <a:ext cx="2626291" cy="687313"/>
                <a:chOff x="350992" y="4674754"/>
                <a:chExt cx="3397956" cy="687313"/>
              </a:xfrm>
            </p:grpSpPr>
            <p:sp>
              <p:nvSpPr>
                <p:cNvPr id="41" name="TextBox 40">
                  <a:extLst>
                    <a:ext uri="{FF2B5EF4-FFF2-40B4-BE49-F238E27FC236}">
                      <a16:creationId xmlns:a16="http://schemas.microsoft.com/office/drawing/2014/main" id="{E63668C8-6555-528B-54DD-8C7F82925CD7}"/>
                    </a:ext>
                  </a:extLst>
                </p:cNvPr>
                <p:cNvSpPr txBox="1"/>
                <p:nvPr/>
              </p:nvSpPr>
              <p:spPr>
                <a:xfrm>
                  <a:off x="350992" y="5000044"/>
                  <a:ext cx="3397956" cy="362023"/>
                </a:xfrm>
                <a:prstGeom prst="rect">
                  <a:avLst/>
                </a:prstGeom>
                <a:noFill/>
              </p:spPr>
              <p:txBody>
                <a:bodyPr wrap="square" rtlCol="0">
                  <a:spAutoFit/>
                </a:bodyPr>
                <a:lstStyle/>
                <a:p>
                  <a:pPr lvl="0"/>
                  <a:endParaRPr lang="en-US" sz="1600" dirty="0">
                    <a:latin typeface="Georgia Pro Light" panose="02040302050405020303" pitchFamily="18" charset="0"/>
                  </a:endParaRPr>
                </a:p>
              </p:txBody>
            </p:sp>
            <p:sp>
              <p:nvSpPr>
                <p:cNvPr id="42" name="TextBox 41">
                  <a:extLst>
                    <a:ext uri="{FF2B5EF4-FFF2-40B4-BE49-F238E27FC236}">
                      <a16:creationId xmlns:a16="http://schemas.microsoft.com/office/drawing/2014/main" id="{6848A6E7-8B57-961E-F7A3-A2C2A729F9AA}"/>
                    </a:ext>
                  </a:extLst>
                </p:cNvPr>
                <p:cNvSpPr txBox="1"/>
                <p:nvPr/>
              </p:nvSpPr>
              <p:spPr>
                <a:xfrm>
                  <a:off x="350992" y="4674754"/>
                  <a:ext cx="3397956" cy="493668"/>
                </a:xfrm>
                <a:prstGeom prst="rect">
                  <a:avLst/>
                </a:prstGeom>
                <a:noFill/>
              </p:spPr>
              <p:txBody>
                <a:bodyPr wrap="square" rtlCol="0">
                  <a:spAutoFit/>
                </a:bodyPr>
                <a:lstStyle/>
                <a:p>
                  <a:pPr lvl="0"/>
                  <a:r>
                    <a:rPr lang="en-US" sz="2400" dirty="0">
                      <a:latin typeface="Cambria" panose="02040503050406030204" pitchFamily="18" charset="0"/>
                      <a:ea typeface="Cambria" panose="02040503050406030204" pitchFamily="18" charset="0"/>
                    </a:rPr>
                    <a:t>Schema Diagram</a:t>
                  </a:r>
                </a:p>
              </p:txBody>
            </p:sp>
          </p:grpSp>
          <p:sp>
            <p:nvSpPr>
              <p:cNvPr id="40" name="TextBox 39">
                <a:extLst>
                  <a:ext uri="{FF2B5EF4-FFF2-40B4-BE49-F238E27FC236}">
                    <a16:creationId xmlns:a16="http://schemas.microsoft.com/office/drawing/2014/main" id="{7E8080FE-E13C-685D-D5BB-ED40A3960BDE}"/>
                  </a:ext>
                </a:extLst>
              </p:cNvPr>
              <p:cNvSpPr txBox="1"/>
              <p:nvPr/>
            </p:nvSpPr>
            <p:spPr>
              <a:xfrm>
                <a:off x="2227343" y="1892330"/>
                <a:ext cx="818766" cy="461665"/>
              </a:xfrm>
              <a:prstGeom prst="rect">
                <a:avLst/>
              </a:prstGeom>
              <a:no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latin typeface="Georgia Pro Cond" panose="02040506050405020303" pitchFamily="18" charset="0"/>
                  </a:rPr>
                  <a:t>03</a:t>
                </a:r>
              </a:p>
            </p:txBody>
          </p:sp>
        </p:grpSp>
        <p:grpSp>
          <p:nvGrpSpPr>
            <p:cNvPr id="10" name="Group 9">
              <a:extLst>
                <a:ext uri="{FF2B5EF4-FFF2-40B4-BE49-F238E27FC236}">
                  <a16:creationId xmlns:a16="http://schemas.microsoft.com/office/drawing/2014/main" id="{35D297DE-8557-F696-D79D-E116DA19B5BE}"/>
                </a:ext>
              </a:extLst>
            </p:cNvPr>
            <p:cNvGrpSpPr/>
            <p:nvPr/>
          </p:nvGrpSpPr>
          <p:grpSpPr>
            <a:xfrm>
              <a:off x="6774182" y="1123843"/>
              <a:ext cx="4434215" cy="1164922"/>
              <a:chOff x="2054265" y="1540701"/>
              <a:chExt cx="4434215" cy="1164922"/>
            </a:xfrm>
          </p:grpSpPr>
          <p:sp>
            <p:nvSpPr>
              <p:cNvPr id="29" name="Rectangle: Rounded Corners 28">
                <a:extLst>
                  <a:ext uri="{FF2B5EF4-FFF2-40B4-BE49-F238E27FC236}">
                    <a16:creationId xmlns:a16="http://schemas.microsoft.com/office/drawing/2014/main" id="{083DC612-CA31-C226-C15F-946F2D08A36F}"/>
                  </a:ext>
                </a:extLst>
              </p:cNvPr>
              <p:cNvSpPr/>
              <p:nvPr/>
            </p:nvSpPr>
            <p:spPr>
              <a:xfrm>
                <a:off x="2304787" y="1665962"/>
                <a:ext cx="4183693" cy="914400"/>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Diamond 29">
                <a:extLst>
                  <a:ext uri="{FF2B5EF4-FFF2-40B4-BE49-F238E27FC236}">
                    <a16:creationId xmlns:a16="http://schemas.microsoft.com/office/drawing/2014/main" id="{B3D87629-B1C6-9596-A7C8-67EF221E7502}"/>
                  </a:ext>
                </a:extLst>
              </p:cNvPr>
              <p:cNvSpPr/>
              <p:nvPr/>
            </p:nvSpPr>
            <p:spPr>
              <a:xfrm>
                <a:off x="2146144" y="1540701"/>
                <a:ext cx="1164922" cy="1164922"/>
              </a:xfrm>
              <a:prstGeom prst="diamond">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Diamond 30">
                <a:extLst>
                  <a:ext uri="{FF2B5EF4-FFF2-40B4-BE49-F238E27FC236}">
                    <a16:creationId xmlns:a16="http://schemas.microsoft.com/office/drawing/2014/main" id="{755560BF-D39B-FE1E-7217-1D8A3B3C4924}"/>
                  </a:ext>
                </a:extLst>
              </p:cNvPr>
              <p:cNvSpPr/>
              <p:nvPr/>
            </p:nvSpPr>
            <p:spPr>
              <a:xfrm>
                <a:off x="2054265" y="1540701"/>
                <a:ext cx="1164922" cy="1164922"/>
              </a:xfrm>
              <a:prstGeom prst="diamond">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a:extLst>
                  <a:ext uri="{FF2B5EF4-FFF2-40B4-BE49-F238E27FC236}">
                    <a16:creationId xmlns:a16="http://schemas.microsoft.com/office/drawing/2014/main" id="{65202CD4-134D-8A9B-2801-1248006C71E0}"/>
                  </a:ext>
                </a:extLst>
              </p:cNvPr>
              <p:cNvGrpSpPr/>
              <p:nvPr/>
            </p:nvGrpSpPr>
            <p:grpSpPr>
              <a:xfrm>
                <a:off x="3469709" y="1791240"/>
                <a:ext cx="2626291" cy="687313"/>
                <a:chOff x="350992" y="4674754"/>
                <a:chExt cx="3397956" cy="687313"/>
              </a:xfrm>
            </p:grpSpPr>
            <p:sp>
              <p:nvSpPr>
                <p:cNvPr id="34" name="TextBox 33">
                  <a:extLst>
                    <a:ext uri="{FF2B5EF4-FFF2-40B4-BE49-F238E27FC236}">
                      <a16:creationId xmlns:a16="http://schemas.microsoft.com/office/drawing/2014/main" id="{0AEF9053-996D-0F19-A404-8FF5158F11BF}"/>
                    </a:ext>
                  </a:extLst>
                </p:cNvPr>
                <p:cNvSpPr txBox="1"/>
                <p:nvPr/>
              </p:nvSpPr>
              <p:spPr>
                <a:xfrm>
                  <a:off x="350992" y="5000044"/>
                  <a:ext cx="3397956" cy="362023"/>
                </a:xfrm>
                <a:prstGeom prst="rect">
                  <a:avLst/>
                </a:prstGeom>
                <a:noFill/>
              </p:spPr>
              <p:txBody>
                <a:bodyPr wrap="square" rtlCol="0">
                  <a:spAutoFit/>
                </a:bodyPr>
                <a:lstStyle/>
                <a:p>
                  <a:pPr lvl="0"/>
                  <a:endParaRPr lang="en-US" sz="1600" dirty="0">
                    <a:latin typeface="Georgia Pro Light" panose="02040302050405020303" pitchFamily="18" charset="0"/>
                  </a:endParaRPr>
                </a:p>
              </p:txBody>
            </p:sp>
            <p:sp>
              <p:nvSpPr>
                <p:cNvPr id="35" name="TextBox 34">
                  <a:extLst>
                    <a:ext uri="{FF2B5EF4-FFF2-40B4-BE49-F238E27FC236}">
                      <a16:creationId xmlns:a16="http://schemas.microsoft.com/office/drawing/2014/main" id="{B2957BA9-371D-AE72-E4D2-E316749550E8}"/>
                    </a:ext>
                  </a:extLst>
                </p:cNvPr>
                <p:cNvSpPr txBox="1"/>
                <p:nvPr/>
              </p:nvSpPr>
              <p:spPr>
                <a:xfrm>
                  <a:off x="350992" y="4674754"/>
                  <a:ext cx="3397956" cy="493668"/>
                </a:xfrm>
                <a:prstGeom prst="rect">
                  <a:avLst/>
                </a:prstGeom>
                <a:noFill/>
              </p:spPr>
              <p:txBody>
                <a:bodyPr wrap="square" rtlCol="0">
                  <a:spAutoFit/>
                </a:bodyPr>
                <a:lstStyle/>
                <a:p>
                  <a:pPr lvl="0"/>
                  <a:r>
                    <a:rPr lang="en-US" sz="2400" dirty="0">
                      <a:latin typeface="Cambria" panose="02040503050406030204" pitchFamily="18" charset="0"/>
                      <a:ea typeface="Cambria" panose="02040503050406030204" pitchFamily="18" charset="0"/>
                    </a:rPr>
                    <a:t>Relationship</a:t>
                  </a:r>
                </a:p>
              </p:txBody>
            </p:sp>
          </p:grpSp>
          <p:sp>
            <p:nvSpPr>
              <p:cNvPr id="33" name="TextBox 32">
                <a:extLst>
                  <a:ext uri="{FF2B5EF4-FFF2-40B4-BE49-F238E27FC236}">
                    <a16:creationId xmlns:a16="http://schemas.microsoft.com/office/drawing/2014/main" id="{B5F4D402-953B-E87D-7B03-91450C8DB338}"/>
                  </a:ext>
                </a:extLst>
              </p:cNvPr>
              <p:cNvSpPr txBox="1"/>
              <p:nvPr/>
            </p:nvSpPr>
            <p:spPr>
              <a:xfrm>
                <a:off x="2227343" y="1892330"/>
                <a:ext cx="818766" cy="461665"/>
              </a:xfrm>
              <a:prstGeom prst="rect">
                <a:avLst/>
              </a:prstGeom>
              <a:no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latin typeface="Georgia Pro Cond" panose="02040506050405020303" pitchFamily="18" charset="0"/>
                  </a:rPr>
                  <a:t>04</a:t>
                </a:r>
              </a:p>
            </p:txBody>
          </p:sp>
        </p:grpSp>
        <p:grpSp>
          <p:nvGrpSpPr>
            <p:cNvPr id="11" name="Group 10">
              <a:extLst>
                <a:ext uri="{FF2B5EF4-FFF2-40B4-BE49-F238E27FC236}">
                  <a16:creationId xmlns:a16="http://schemas.microsoft.com/office/drawing/2014/main" id="{0F445A32-3D9D-8DA3-BABB-4EBCB661194B}"/>
                </a:ext>
              </a:extLst>
            </p:cNvPr>
            <p:cNvGrpSpPr/>
            <p:nvPr/>
          </p:nvGrpSpPr>
          <p:grpSpPr>
            <a:xfrm>
              <a:off x="6774182" y="2961955"/>
              <a:ext cx="4434215" cy="1164922"/>
              <a:chOff x="2054265" y="1540701"/>
              <a:chExt cx="4434215" cy="1164922"/>
            </a:xfrm>
          </p:grpSpPr>
          <p:sp>
            <p:nvSpPr>
              <p:cNvPr id="22" name="Rectangle: Rounded Corners 21">
                <a:extLst>
                  <a:ext uri="{FF2B5EF4-FFF2-40B4-BE49-F238E27FC236}">
                    <a16:creationId xmlns:a16="http://schemas.microsoft.com/office/drawing/2014/main" id="{6549E783-DD46-50DE-1088-7B6417D5A751}"/>
                  </a:ext>
                </a:extLst>
              </p:cNvPr>
              <p:cNvSpPr/>
              <p:nvPr/>
            </p:nvSpPr>
            <p:spPr>
              <a:xfrm>
                <a:off x="2304787" y="1665962"/>
                <a:ext cx="4183693" cy="914400"/>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Diamond 22">
                <a:extLst>
                  <a:ext uri="{FF2B5EF4-FFF2-40B4-BE49-F238E27FC236}">
                    <a16:creationId xmlns:a16="http://schemas.microsoft.com/office/drawing/2014/main" id="{0ECB708C-6A9A-903D-7F1F-89A8802E912B}"/>
                  </a:ext>
                </a:extLst>
              </p:cNvPr>
              <p:cNvSpPr/>
              <p:nvPr/>
            </p:nvSpPr>
            <p:spPr>
              <a:xfrm>
                <a:off x="2146144" y="1540701"/>
                <a:ext cx="1164922" cy="1164922"/>
              </a:xfrm>
              <a:prstGeom prst="diamond">
                <a:avLst/>
              </a:prstGeom>
              <a:solidFill>
                <a:schemeClr val="accent4">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iamond 23">
                <a:extLst>
                  <a:ext uri="{FF2B5EF4-FFF2-40B4-BE49-F238E27FC236}">
                    <a16:creationId xmlns:a16="http://schemas.microsoft.com/office/drawing/2014/main" id="{1378547B-46E3-1D63-952F-4C4D5FF68FB6}"/>
                  </a:ext>
                </a:extLst>
              </p:cNvPr>
              <p:cNvSpPr/>
              <p:nvPr/>
            </p:nvSpPr>
            <p:spPr>
              <a:xfrm>
                <a:off x="2054265" y="1540701"/>
                <a:ext cx="1164922" cy="1164922"/>
              </a:xfrm>
              <a:prstGeom prst="diamond">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4304C805-527A-74E5-429D-CDEADA5BF291}"/>
                  </a:ext>
                </a:extLst>
              </p:cNvPr>
              <p:cNvGrpSpPr/>
              <p:nvPr/>
            </p:nvGrpSpPr>
            <p:grpSpPr>
              <a:xfrm>
                <a:off x="3469709" y="1791240"/>
                <a:ext cx="2626291" cy="687313"/>
                <a:chOff x="350992" y="4674754"/>
                <a:chExt cx="3397956" cy="687313"/>
              </a:xfrm>
            </p:grpSpPr>
            <p:sp>
              <p:nvSpPr>
                <p:cNvPr id="27" name="TextBox 26">
                  <a:extLst>
                    <a:ext uri="{FF2B5EF4-FFF2-40B4-BE49-F238E27FC236}">
                      <a16:creationId xmlns:a16="http://schemas.microsoft.com/office/drawing/2014/main" id="{1B14BD26-366F-3C7D-AD5D-C894587100BA}"/>
                    </a:ext>
                  </a:extLst>
                </p:cNvPr>
                <p:cNvSpPr txBox="1"/>
                <p:nvPr/>
              </p:nvSpPr>
              <p:spPr>
                <a:xfrm>
                  <a:off x="350992" y="5000044"/>
                  <a:ext cx="3397956" cy="362023"/>
                </a:xfrm>
                <a:prstGeom prst="rect">
                  <a:avLst/>
                </a:prstGeom>
                <a:noFill/>
              </p:spPr>
              <p:txBody>
                <a:bodyPr wrap="square" rtlCol="0">
                  <a:spAutoFit/>
                </a:bodyPr>
                <a:lstStyle/>
                <a:p>
                  <a:pPr lvl="0"/>
                  <a:endParaRPr lang="en-US" sz="1600" dirty="0">
                    <a:latin typeface="Georgia Pro Light" panose="02040302050405020303" pitchFamily="18" charset="0"/>
                  </a:endParaRPr>
                </a:p>
              </p:txBody>
            </p:sp>
            <p:sp>
              <p:nvSpPr>
                <p:cNvPr id="28" name="TextBox 27">
                  <a:extLst>
                    <a:ext uri="{FF2B5EF4-FFF2-40B4-BE49-F238E27FC236}">
                      <a16:creationId xmlns:a16="http://schemas.microsoft.com/office/drawing/2014/main" id="{655C352D-86DB-E9CB-21DD-2C23B635E820}"/>
                    </a:ext>
                  </a:extLst>
                </p:cNvPr>
                <p:cNvSpPr txBox="1"/>
                <p:nvPr/>
              </p:nvSpPr>
              <p:spPr>
                <a:xfrm>
                  <a:off x="350992" y="4674754"/>
                  <a:ext cx="3397956" cy="493668"/>
                </a:xfrm>
                <a:prstGeom prst="rect">
                  <a:avLst/>
                </a:prstGeom>
                <a:noFill/>
              </p:spPr>
              <p:txBody>
                <a:bodyPr wrap="square" rtlCol="0">
                  <a:spAutoFit/>
                </a:bodyPr>
                <a:lstStyle/>
                <a:p>
                  <a:pPr lvl="0"/>
                  <a:r>
                    <a:rPr lang="en-US" sz="2400" dirty="0">
                      <a:latin typeface="Cambria" panose="02040503050406030204" pitchFamily="18" charset="0"/>
                      <a:ea typeface="Cambria" panose="02040503050406030204" pitchFamily="18" charset="0"/>
                    </a:rPr>
                    <a:t>Query</a:t>
                  </a:r>
                </a:p>
              </p:txBody>
            </p:sp>
          </p:grpSp>
          <p:sp>
            <p:nvSpPr>
              <p:cNvPr id="26" name="TextBox 25">
                <a:extLst>
                  <a:ext uri="{FF2B5EF4-FFF2-40B4-BE49-F238E27FC236}">
                    <a16:creationId xmlns:a16="http://schemas.microsoft.com/office/drawing/2014/main" id="{72A53A6F-95A0-40E0-F96C-C19D97CE6F13}"/>
                  </a:ext>
                </a:extLst>
              </p:cNvPr>
              <p:cNvSpPr txBox="1"/>
              <p:nvPr/>
            </p:nvSpPr>
            <p:spPr>
              <a:xfrm>
                <a:off x="2227343" y="1892330"/>
                <a:ext cx="818766" cy="461665"/>
              </a:xfrm>
              <a:prstGeom prst="rect">
                <a:avLst/>
              </a:prstGeom>
              <a:no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latin typeface="Georgia Pro Cond" panose="02040506050405020303" pitchFamily="18" charset="0"/>
                  </a:rPr>
                  <a:t>05</a:t>
                </a:r>
              </a:p>
            </p:txBody>
          </p:sp>
        </p:grpSp>
        <p:grpSp>
          <p:nvGrpSpPr>
            <p:cNvPr id="12" name="Group 11">
              <a:extLst>
                <a:ext uri="{FF2B5EF4-FFF2-40B4-BE49-F238E27FC236}">
                  <a16:creationId xmlns:a16="http://schemas.microsoft.com/office/drawing/2014/main" id="{A490706D-81D0-471F-2AB6-092632DF83EE}"/>
                </a:ext>
              </a:extLst>
            </p:cNvPr>
            <p:cNvGrpSpPr/>
            <p:nvPr/>
          </p:nvGrpSpPr>
          <p:grpSpPr>
            <a:xfrm>
              <a:off x="6774182" y="4800067"/>
              <a:ext cx="4434215" cy="1164922"/>
              <a:chOff x="2054265" y="1540701"/>
              <a:chExt cx="4434215" cy="1164922"/>
            </a:xfrm>
          </p:grpSpPr>
          <p:sp>
            <p:nvSpPr>
              <p:cNvPr id="13" name="Rectangle: Rounded Corners 12">
                <a:extLst>
                  <a:ext uri="{FF2B5EF4-FFF2-40B4-BE49-F238E27FC236}">
                    <a16:creationId xmlns:a16="http://schemas.microsoft.com/office/drawing/2014/main" id="{892DD508-621B-18D2-956C-DEDD0E149B7F}"/>
                  </a:ext>
                </a:extLst>
              </p:cNvPr>
              <p:cNvSpPr/>
              <p:nvPr/>
            </p:nvSpPr>
            <p:spPr>
              <a:xfrm>
                <a:off x="2304787" y="1665962"/>
                <a:ext cx="4183693" cy="914400"/>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iamond 13">
                <a:extLst>
                  <a:ext uri="{FF2B5EF4-FFF2-40B4-BE49-F238E27FC236}">
                    <a16:creationId xmlns:a16="http://schemas.microsoft.com/office/drawing/2014/main" id="{B5A12E0B-94B4-3481-5E1D-1098D74326F3}"/>
                  </a:ext>
                </a:extLst>
              </p:cNvPr>
              <p:cNvSpPr/>
              <p:nvPr/>
            </p:nvSpPr>
            <p:spPr>
              <a:xfrm>
                <a:off x="2146144" y="1540701"/>
                <a:ext cx="1164922" cy="1164922"/>
              </a:xfrm>
              <a:prstGeom prst="diamond">
                <a:avLst/>
              </a:prstGeom>
              <a:solidFill>
                <a:schemeClr val="accent6">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iamond 14">
                <a:extLst>
                  <a:ext uri="{FF2B5EF4-FFF2-40B4-BE49-F238E27FC236}">
                    <a16:creationId xmlns:a16="http://schemas.microsoft.com/office/drawing/2014/main" id="{A9BD84C5-3EBC-669B-DAD0-CBF09FBC513E}"/>
                  </a:ext>
                </a:extLst>
              </p:cNvPr>
              <p:cNvSpPr/>
              <p:nvPr/>
            </p:nvSpPr>
            <p:spPr>
              <a:xfrm>
                <a:off x="2054265" y="1540701"/>
                <a:ext cx="1164922" cy="1164922"/>
              </a:xfrm>
              <a:prstGeom prst="diamond">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2A86AB2-0CE5-6458-61C8-1534C9D00FB3}"/>
                  </a:ext>
                </a:extLst>
              </p:cNvPr>
              <p:cNvGrpSpPr/>
              <p:nvPr/>
            </p:nvGrpSpPr>
            <p:grpSpPr>
              <a:xfrm>
                <a:off x="3469709" y="1791240"/>
                <a:ext cx="2626291" cy="687313"/>
                <a:chOff x="350992" y="4674754"/>
                <a:chExt cx="3397956" cy="687313"/>
              </a:xfrm>
            </p:grpSpPr>
            <p:sp>
              <p:nvSpPr>
                <p:cNvPr id="20" name="TextBox 19">
                  <a:extLst>
                    <a:ext uri="{FF2B5EF4-FFF2-40B4-BE49-F238E27FC236}">
                      <a16:creationId xmlns:a16="http://schemas.microsoft.com/office/drawing/2014/main" id="{63EF1D74-0286-EA91-7429-52AF1C7EA35A}"/>
                    </a:ext>
                  </a:extLst>
                </p:cNvPr>
                <p:cNvSpPr txBox="1"/>
                <p:nvPr/>
              </p:nvSpPr>
              <p:spPr>
                <a:xfrm>
                  <a:off x="350992" y="5000044"/>
                  <a:ext cx="3397956" cy="362023"/>
                </a:xfrm>
                <a:prstGeom prst="rect">
                  <a:avLst/>
                </a:prstGeom>
                <a:noFill/>
              </p:spPr>
              <p:txBody>
                <a:bodyPr wrap="square" rtlCol="0">
                  <a:spAutoFit/>
                </a:bodyPr>
                <a:lstStyle/>
                <a:p>
                  <a:pPr lvl="0"/>
                  <a:endParaRPr lang="en-US" sz="1600" dirty="0">
                    <a:latin typeface="Georgia Pro Light" panose="02040302050405020303" pitchFamily="18" charset="0"/>
                  </a:endParaRPr>
                </a:p>
              </p:txBody>
            </p:sp>
            <p:sp>
              <p:nvSpPr>
                <p:cNvPr id="21" name="TextBox 20">
                  <a:extLst>
                    <a:ext uri="{FF2B5EF4-FFF2-40B4-BE49-F238E27FC236}">
                      <a16:creationId xmlns:a16="http://schemas.microsoft.com/office/drawing/2014/main" id="{67CFD9AB-E585-F0E4-96EA-32486831DABD}"/>
                    </a:ext>
                  </a:extLst>
                </p:cNvPr>
                <p:cNvSpPr txBox="1"/>
                <p:nvPr/>
              </p:nvSpPr>
              <p:spPr>
                <a:xfrm>
                  <a:off x="350992" y="4674754"/>
                  <a:ext cx="3397956" cy="493668"/>
                </a:xfrm>
                <a:prstGeom prst="rect">
                  <a:avLst/>
                </a:prstGeom>
                <a:noFill/>
              </p:spPr>
              <p:txBody>
                <a:bodyPr wrap="square" rtlCol="0">
                  <a:spAutoFit/>
                </a:bodyPr>
                <a:lstStyle/>
                <a:p>
                  <a:pPr lvl="0"/>
                  <a:r>
                    <a:rPr lang="en-US" sz="2400" dirty="0">
                      <a:latin typeface="Cambria" panose="02040503050406030204" pitchFamily="18" charset="0"/>
                      <a:ea typeface="Cambria" panose="02040503050406030204" pitchFamily="18" charset="0"/>
                    </a:rPr>
                    <a:t>CEP Mapping</a:t>
                  </a:r>
                </a:p>
              </p:txBody>
            </p:sp>
          </p:grpSp>
          <p:sp>
            <p:nvSpPr>
              <p:cNvPr id="18" name="TextBox 17">
                <a:extLst>
                  <a:ext uri="{FF2B5EF4-FFF2-40B4-BE49-F238E27FC236}">
                    <a16:creationId xmlns:a16="http://schemas.microsoft.com/office/drawing/2014/main" id="{7F1F032F-DD22-099D-8593-A0D36D3D0956}"/>
                  </a:ext>
                </a:extLst>
              </p:cNvPr>
              <p:cNvSpPr txBox="1"/>
              <p:nvPr/>
            </p:nvSpPr>
            <p:spPr>
              <a:xfrm>
                <a:off x="2227343" y="1892330"/>
                <a:ext cx="818766" cy="461665"/>
              </a:xfrm>
              <a:prstGeom prst="rect">
                <a:avLst/>
              </a:prstGeom>
              <a:no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latin typeface="Georgia Pro Cond" panose="02040506050405020303" pitchFamily="18" charset="0"/>
                  </a:rPr>
                  <a:t>06</a:t>
                </a:r>
              </a:p>
            </p:txBody>
          </p:sp>
        </p:grpSp>
      </p:grpSp>
      <p:sp>
        <p:nvSpPr>
          <p:cNvPr id="57" name="TextBox 56">
            <a:extLst>
              <a:ext uri="{FF2B5EF4-FFF2-40B4-BE49-F238E27FC236}">
                <a16:creationId xmlns:a16="http://schemas.microsoft.com/office/drawing/2014/main" id="{95D31FDB-2AFE-808C-2241-326E502D6713}"/>
              </a:ext>
            </a:extLst>
          </p:cNvPr>
          <p:cNvSpPr txBox="1"/>
          <p:nvPr/>
        </p:nvSpPr>
        <p:spPr>
          <a:xfrm>
            <a:off x="1355834" y="872359"/>
            <a:ext cx="6222125" cy="584775"/>
          </a:xfrm>
          <a:prstGeom prst="rect">
            <a:avLst/>
          </a:prstGeom>
          <a:noFill/>
        </p:spPr>
        <p:txBody>
          <a:bodyPr wrap="square" rtlCol="0">
            <a:spAutoFit/>
          </a:bodyPr>
          <a:lstStyle/>
          <a:p>
            <a:r>
              <a:rPr lang="en-US" sz="3200" dirty="0">
                <a:solidFill>
                  <a:schemeClr val="accent3">
                    <a:lumMod val="50000"/>
                  </a:schemeClr>
                </a:solidFill>
              </a:rPr>
              <a:t>TABLE OF CONTENTS</a:t>
            </a:r>
          </a:p>
        </p:txBody>
      </p:sp>
    </p:spTree>
    <p:extLst>
      <p:ext uri="{BB962C8B-B14F-4D97-AF65-F5344CB8AC3E}">
        <p14:creationId xmlns:p14="http://schemas.microsoft.com/office/powerpoint/2010/main" val="17218416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DA35D-5DDA-1914-6D0C-5C990953398F}"/>
              </a:ext>
            </a:extLst>
          </p:cNvPr>
          <p:cNvSpPr>
            <a:spLocks noGrp="1"/>
          </p:cNvSpPr>
          <p:nvPr>
            <p:ph type="title"/>
          </p:nvPr>
        </p:nvSpPr>
        <p:spPr/>
        <p:txBody>
          <a:bodyPr/>
          <a:lstStyle/>
          <a:p>
            <a:r>
              <a:rPr lang="en-US" dirty="0">
                <a:solidFill>
                  <a:schemeClr val="accent1">
                    <a:lumMod val="75000"/>
                  </a:schemeClr>
                </a:solidFill>
              </a:rPr>
              <a:t>Points we have used from </a:t>
            </a:r>
            <a:br>
              <a:rPr lang="en-US" dirty="0">
                <a:solidFill>
                  <a:schemeClr val="accent1">
                    <a:lumMod val="75000"/>
                  </a:schemeClr>
                </a:solidFill>
              </a:rPr>
            </a:br>
            <a:r>
              <a:rPr lang="en-US" sz="1600" dirty="0">
                <a:solidFill>
                  <a:schemeClr val="accent1">
                    <a:lumMod val="75000"/>
                  </a:schemeClr>
                </a:solidFill>
              </a:rPr>
              <a:t>complex engineering problem</a:t>
            </a:r>
          </a:p>
        </p:txBody>
      </p:sp>
      <p:sp>
        <p:nvSpPr>
          <p:cNvPr id="4" name="TextBox 3">
            <a:extLst>
              <a:ext uri="{FF2B5EF4-FFF2-40B4-BE49-F238E27FC236}">
                <a16:creationId xmlns:a16="http://schemas.microsoft.com/office/drawing/2014/main" id="{5AE2FA53-B019-F8F0-2889-10C123ADF74B}"/>
              </a:ext>
            </a:extLst>
          </p:cNvPr>
          <p:cNvSpPr txBox="1"/>
          <p:nvPr/>
        </p:nvSpPr>
        <p:spPr>
          <a:xfrm>
            <a:off x="704193" y="1975944"/>
            <a:ext cx="10478813" cy="3979551"/>
          </a:xfrm>
          <a:prstGeom prst="rect">
            <a:avLst/>
          </a:prstGeom>
          <a:noFill/>
        </p:spPr>
        <p:txBody>
          <a:bodyPr wrap="square" rtlCol="0">
            <a:spAutoFit/>
          </a:bodyPr>
          <a:lstStyle/>
          <a:p>
            <a:pPr marL="285750" marR="0" indent="-285750" algn="just">
              <a:lnSpc>
                <a:spcPct val="107000"/>
              </a:lnSpc>
              <a:spcBef>
                <a:spcPts val="0"/>
              </a:spcBef>
              <a:spcAft>
                <a:spcPts val="800"/>
              </a:spcAft>
              <a:buClr>
                <a:srgbClr val="FFC000"/>
              </a:buClr>
              <a:buFont typeface="Wingdings" panose="05000000000000000000" pitchFamily="2" charset="2"/>
              <a:buChar char="q"/>
            </a:pPr>
            <a:r>
              <a:rPr lang="en-US" sz="2000" dirty="0">
                <a:effectLst/>
                <a:latin typeface="Cambria" panose="02040503050406030204" pitchFamily="18" charset="0"/>
                <a:ea typeface="Cambria" panose="02040503050406030204" pitchFamily="18" charset="0"/>
              </a:rPr>
              <a:t>P1: </a:t>
            </a:r>
            <a:r>
              <a:rPr lang="en-US" sz="2000" kern="100" dirty="0">
                <a:effectLst/>
                <a:latin typeface="Cambria" panose="02040503050406030204" pitchFamily="18" charset="0"/>
                <a:ea typeface="Cambria" panose="02040503050406030204" pitchFamily="18" charset="0"/>
                <a:cs typeface="Calibri" panose="020F0502020204030204" pitchFamily="34" charset="0"/>
              </a:rPr>
              <a:t>Depth of knowledge</a:t>
            </a:r>
            <a:r>
              <a:rPr lang="en-US" sz="2000" kern="100" dirty="0">
                <a:latin typeface="Cambria" panose="02040503050406030204" pitchFamily="18" charset="0"/>
                <a:ea typeface="Cambria" panose="02040503050406030204" pitchFamily="18" charset="0"/>
                <a:cs typeface="Times New Roman" panose="02020603050405020304" pitchFamily="18" charset="0"/>
              </a:rPr>
              <a:t> </a:t>
            </a:r>
            <a:r>
              <a:rPr lang="en-US" sz="2000" dirty="0">
                <a:effectLst/>
                <a:latin typeface="Cambria" panose="02040503050406030204" pitchFamily="18" charset="0"/>
                <a:ea typeface="Cambria" panose="02040503050406030204" pitchFamily="18" charset="0"/>
              </a:rPr>
              <a:t>required</a:t>
            </a:r>
          </a:p>
          <a:p>
            <a:pPr marL="0" marR="0" algn="just">
              <a:lnSpc>
                <a:spcPct val="107000"/>
              </a:lnSpc>
              <a:spcBef>
                <a:spcPts val="0"/>
              </a:spcBef>
              <a:spcAft>
                <a:spcPts val="800"/>
              </a:spcAft>
            </a:pPr>
            <a:r>
              <a:rPr lang="en-US" sz="2000" kern="100" dirty="0">
                <a:effectLst/>
                <a:latin typeface="Cambria" panose="02040503050406030204" pitchFamily="18" charset="0"/>
                <a:ea typeface="Cambria" panose="02040503050406030204" pitchFamily="18" charset="0"/>
                <a:cs typeface="Calibri" panose="020F0502020204030204" pitchFamily="34" charset="0"/>
              </a:rPr>
              <a:t>Cannot be resolved without in-depth</a:t>
            </a:r>
            <a:r>
              <a:rPr lang="en-US" sz="2000" kern="100" dirty="0">
                <a:latin typeface="Cambria" panose="02040503050406030204" pitchFamily="18" charset="0"/>
                <a:ea typeface="Cambria" panose="02040503050406030204" pitchFamily="18" charset="0"/>
                <a:cs typeface="Times New Roman" panose="02020603050405020304" pitchFamily="18" charset="0"/>
              </a:rPr>
              <a:t> </a:t>
            </a:r>
            <a:r>
              <a:rPr lang="en-US" sz="2000" kern="100" dirty="0">
                <a:effectLst/>
                <a:latin typeface="Cambria" panose="02040503050406030204" pitchFamily="18" charset="0"/>
                <a:ea typeface="Cambria" panose="02040503050406030204" pitchFamily="18" charset="0"/>
                <a:cs typeface="Calibri" panose="020F0502020204030204" pitchFamily="34" charset="0"/>
              </a:rPr>
              <a:t>knowledge of engineering at the level of</a:t>
            </a:r>
            <a:r>
              <a:rPr lang="en-US" sz="2000" kern="100" dirty="0">
                <a:latin typeface="Cambria" panose="02040503050406030204" pitchFamily="18" charset="0"/>
                <a:ea typeface="Cambria" panose="02040503050406030204" pitchFamily="18" charset="0"/>
                <a:cs typeface="Times New Roman" panose="02020603050405020304" pitchFamily="18" charset="0"/>
              </a:rPr>
              <a:t> </a:t>
            </a:r>
            <a:r>
              <a:rPr lang="en-US" sz="2000" kern="100" dirty="0">
                <a:effectLst/>
                <a:latin typeface="Cambria" panose="02040503050406030204" pitchFamily="18" charset="0"/>
                <a:ea typeface="Cambria" panose="02040503050406030204" pitchFamily="18" charset="0"/>
                <a:cs typeface="Calibri" panose="020F0502020204030204" pitchFamily="34" charset="0"/>
              </a:rPr>
              <a:t>one or more Database fundamentals (K3), ER</a:t>
            </a:r>
            <a:r>
              <a:rPr lang="en-US" sz="2000" kern="100" dirty="0">
                <a:latin typeface="Cambria" panose="02040503050406030204" pitchFamily="18" charset="0"/>
                <a:ea typeface="Cambria" panose="02040503050406030204" pitchFamily="18" charset="0"/>
                <a:cs typeface="Times New Roman" panose="02020603050405020304" pitchFamily="18" charset="0"/>
              </a:rPr>
              <a:t> </a:t>
            </a:r>
            <a:r>
              <a:rPr lang="en-US" sz="2000" kern="100" dirty="0">
                <a:effectLst/>
                <a:latin typeface="Cambria" panose="02040503050406030204" pitchFamily="18" charset="0"/>
                <a:ea typeface="Cambria" panose="02040503050406030204" pitchFamily="18" charset="0"/>
                <a:cs typeface="Calibri" panose="020F0502020204030204" pitchFamily="34" charset="0"/>
              </a:rPr>
              <a:t>diagram &amp; Schema diagram (K5), use of SQL</a:t>
            </a:r>
            <a:r>
              <a:rPr lang="en-US" sz="2000" kern="100" dirty="0">
                <a:latin typeface="Cambria" panose="02040503050406030204" pitchFamily="18" charset="0"/>
                <a:ea typeface="Cambria" panose="02040503050406030204" pitchFamily="18" charset="0"/>
                <a:cs typeface="Times New Roman" panose="02020603050405020304" pitchFamily="18" charset="0"/>
              </a:rPr>
              <a:t> </a:t>
            </a:r>
            <a:r>
              <a:rPr lang="en-US" sz="2000" kern="100" dirty="0">
                <a:effectLst/>
                <a:latin typeface="Cambria" panose="02040503050406030204" pitchFamily="18" charset="0"/>
                <a:ea typeface="Cambria" panose="02040503050406030204" pitchFamily="18" charset="0"/>
                <a:cs typeface="Calibri" panose="020F0502020204030204" pitchFamily="34" charset="0"/>
              </a:rPr>
              <a:t>server to implement SQL (K6) and lastly the</a:t>
            </a:r>
            <a:r>
              <a:rPr lang="en-US" sz="2000" kern="100" dirty="0">
                <a:latin typeface="Cambria" panose="02040503050406030204" pitchFamily="18" charset="0"/>
                <a:ea typeface="Cambria" panose="02040503050406030204" pitchFamily="18" charset="0"/>
                <a:cs typeface="Times New Roman" panose="02020603050405020304" pitchFamily="18" charset="0"/>
              </a:rPr>
              <a:t> </a:t>
            </a:r>
            <a:r>
              <a:rPr lang="en-US" sz="2000" dirty="0">
                <a:effectLst/>
                <a:latin typeface="Cambria" panose="02040503050406030204" pitchFamily="18" charset="0"/>
                <a:ea typeface="Cambria" panose="02040503050406030204" pitchFamily="18" charset="0"/>
              </a:rPr>
              <a:t>impact on society (K7).</a:t>
            </a:r>
          </a:p>
          <a:p>
            <a:pPr marL="0" marR="0" algn="just">
              <a:lnSpc>
                <a:spcPct val="107000"/>
              </a:lnSpc>
              <a:spcBef>
                <a:spcPts val="0"/>
              </a:spcBef>
              <a:spcAft>
                <a:spcPts val="800"/>
              </a:spcAft>
            </a:pPr>
            <a:endParaRPr lang="en-US" sz="2000" dirty="0">
              <a:effectLst/>
              <a:latin typeface="Cambria" panose="02040503050406030204" pitchFamily="18" charset="0"/>
              <a:ea typeface="Cambria" panose="02040503050406030204" pitchFamily="18" charset="0"/>
            </a:endParaRPr>
          </a:p>
          <a:p>
            <a:pPr marL="285750" marR="0" indent="-285750" algn="just">
              <a:lnSpc>
                <a:spcPct val="107000"/>
              </a:lnSpc>
              <a:spcBef>
                <a:spcPts val="0"/>
              </a:spcBef>
              <a:spcAft>
                <a:spcPts val="800"/>
              </a:spcAft>
              <a:buClr>
                <a:srgbClr val="FFC000"/>
              </a:buClr>
              <a:buFont typeface="Wingdings" panose="05000000000000000000" pitchFamily="2" charset="2"/>
              <a:buChar char="q"/>
            </a:pPr>
            <a:r>
              <a:rPr lang="en-US" sz="2000" dirty="0">
                <a:effectLst/>
                <a:latin typeface="Cambria" panose="02040503050406030204" pitchFamily="18" charset="0"/>
                <a:ea typeface="Cambria" panose="02040503050406030204" pitchFamily="18" charset="0"/>
              </a:rPr>
              <a:t>P6</a:t>
            </a:r>
            <a:r>
              <a:rPr lang="en-US" sz="2000" dirty="0">
                <a:latin typeface="Cambria" panose="02040503050406030204" pitchFamily="18" charset="0"/>
                <a:ea typeface="Cambria" panose="02040503050406030204" pitchFamily="18" charset="0"/>
              </a:rPr>
              <a:t>: </a:t>
            </a:r>
            <a:r>
              <a:rPr lang="en-US" sz="2000" dirty="0">
                <a:effectLst/>
                <a:latin typeface="Cambria" panose="02040503050406030204" pitchFamily="18" charset="0"/>
                <a:ea typeface="Cambria" panose="02040503050406030204" pitchFamily="18" charset="0"/>
              </a:rPr>
              <a:t>Extent of stakeholder</a:t>
            </a:r>
          </a:p>
          <a:p>
            <a:pPr marL="0" marR="0" algn="just">
              <a:lnSpc>
                <a:spcPct val="107000"/>
              </a:lnSpc>
              <a:spcBef>
                <a:spcPts val="0"/>
              </a:spcBef>
              <a:spcAft>
                <a:spcPts val="800"/>
              </a:spcAft>
            </a:pPr>
            <a:r>
              <a:rPr lang="en-US" sz="2000" dirty="0">
                <a:effectLst/>
                <a:latin typeface="Cambria" panose="02040503050406030204" pitchFamily="18" charset="0"/>
                <a:ea typeface="Cambria" panose="02040503050406030204" pitchFamily="18" charset="0"/>
              </a:rPr>
              <a:t>Diverse groups of stakeholders were involved in the project as many of them needed doctor, employee, room, cabin, patient etc. information.</a:t>
            </a:r>
            <a:endParaRPr lang="en-US" sz="2000" dirty="0">
              <a:latin typeface="Cambria" panose="02040503050406030204" pitchFamily="18" charset="0"/>
              <a:ea typeface="Cambria" panose="02040503050406030204" pitchFamily="18" charset="0"/>
            </a:endParaRPr>
          </a:p>
          <a:p>
            <a:pPr marL="0" marR="0" algn="just">
              <a:lnSpc>
                <a:spcPct val="107000"/>
              </a:lnSpc>
              <a:spcBef>
                <a:spcPts val="0"/>
              </a:spcBef>
              <a:spcAft>
                <a:spcPts val="800"/>
              </a:spcAft>
            </a:pPr>
            <a:endParaRPr lang="en-US" sz="2000" dirty="0">
              <a:latin typeface="Cambria" panose="02040503050406030204" pitchFamily="18" charset="0"/>
              <a:ea typeface="Cambria" panose="02040503050406030204" pitchFamily="18" charset="0"/>
            </a:endParaRPr>
          </a:p>
          <a:p>
            <a:pPr algn="just"/>
            <a:endParaRPr lang="en-US"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1244961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41746-1889-8236-0BC8-52EEACF24D22}"/>
              </a:ext>
            </a:extLst>
          </p:cNvPr>
          <p:cNvSpPr>
            <a:spLocks noGrp="1"/>
          </p:cNvSpPr>
          <p:nvPr>
            <p:ph type="title"/>
          </p:nvPr>
        </p:nvSpPr>
        <p:spPr>
          <a:xfrm>
            <a:off x="651641" y="504498"/>
            <a:ext cx="8794034" cy="1587062"/>
          </a:xfrm>
        </p:spPr>
        <p:txBody>
          <a:bodyPr/>
          <a:lstStyle/>
          <a:p>
            <a:r>
              <a:rPr lang="en-US" dirty="0">
                <a:solidFill>
                  <a:schemeClr val="accent3">
                    <a:lumMod val="75000"/>
                  </a:schemeClr>
                </a:solidFill>
              </a:rPr>
              <a:t>Key points of mapping</a:t>
            </a:r>
            <a:br>
              <a:rPr lang="en-US" dirty="0">
                <a:solidFill>
                  <a:schemeClr val="accent3">
                    <a:lumMod val="75000"/>
                  </a:schemeClr>
                </a:solidFill>
              </a:rPr>
            </a:br>
            <a:r>
              <a:rPr lang="en-US" sz="1600" dirty="0">
                <a:solidFill>
                  <a:schemeClr val="accent3">
                    <a:lumMod val="75000"/>
                  </a:schemeClr>
                </a:solidFill>
              </a:rPr>
              <a:t>complex problem activity</a:t>
            </a:r>
          </a:p>
        </p:txBody>
      </p:sp>
      <p:sp>
        <p:nvSpPr>
          <p:cNvPr id="6" name="TextBox 5">
            <a:extLst>
              <a:ext uri="{FF2B5EF4-FFF2-40B4-BE49-F238E27FC236}">
                <a16:creationId xmlns:a16="http://schemas.microsoft.com/office/drawing/2014/main" id="{B52446CB-99E1-3474-D096-DFCA69C36F62}"/>
              </a:ext>
            </a:extLst>
          </p:cNvPr>
          <p:cNvSpPr txBox="1"/>
          <p:nvPr/>
        </p:nvSpPr>
        <p:spPr>
          <a:xfrm>
            <a:off x="651641" y="2662500"/>
            <a:ext cx="10668000" cy="1457194"/>
          </a:xfrm>
          <a:prstGeom prst="rect">
            <a:avLst/>
          </a:prstGeom>
          <a:noFill/>
        </p:spPr>
        <p:txBody>
          <a:bodyPr wrap="square" rtlCol="0">
            <a:spAutoFit/>
          </a:bodyPr>
          <a:lstStyle/>
          <a:p>
            <a:pPr marL="285750" marR="0" indent="-285750">
              <a:lnSpc>
                <a:spcPct val="107000"/>
              </a:lnSpc>
              <a:spcBef>
                <a:spcPts val="0"/>
              </a:spcBef>
              <a:spcAft>
                <a:spcPts val="800"/>
              </a:spcAft>
              <a:buClr>
                <a:srgbClr val="FFC000"/>
              </a:buClr>
              <a:buFont typeface="Wingdings" panose="05000000000000000000" pitchFamily="2" charset="2"/>
              <a:buChar char="v"/>
            </a:pPr>
            <a:r>
              <a:rPr lang="en-US" sz="2400" dirty="0">
                <a:effectLst/>
                <a:latin typeface="Calibri" panose="020F0502020204030204" pitchFamily="34" charset="0"/>
                <a:ea typeface="Calibri" panose="020F0502020204030204" pitchFamily="34" charset="0"/>
                <a:cs typeface="Times New Roman" panose="02020603050405020304" pitchFamily="18" charset="0"/>
              </a:rPr>
              <a:t>A1: </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Range of </a:t>
            </a:r>
            <a:r>
              <a:rPr lang="en-US" sz="2400" dirty="0">
                <a:effectLst/>
                <a:latin typeface="Calibri" panose="020F0502020204030204" pitchFamily="34" charset="0"/>
                <a:ea typeface="Calibri" panose="020F0502020204030204" pitchFamily="34" charset="0"/>
                <a:cs typeface="Times New Roman" panose="02020603050405020304" pitchFamily="18" charset="0"/>
              </a:rPr>
              <a:t>Resources</a:t>
            </a:r>
          </a:p>
          <a:p>
            <a:pPr marL="285750" marR="0" indent="-285750">
              <a:lnSpc>
                <a:spcPct val="107000"/>
              </a:lnSpc>
              <a:spcBef>
                <a:spcPts val="0"/>
              </a:spcBef>
              <a:spcAft>
                <a:spcPts val="800"/>
              </a:spcAft>
              <a:buClr>
                <a:srgbClr val="FFC000"/>
              </a:buClr>
              <a:buFont typeface="Wingdings" panose="05000000000000000000" pitchFamily="2" charset="2"/>
              <a:buChar char="v"/>
            </a:pPr>
            <a:r>
              <a:rPr lang="en-US" sz="2400" dirty="0">
                <a:effectLst/>
                <a:latin typeface="Calibri" panose="020F0502020204030204" pitchFamily="34" charset="0"/>
                <a:ea typeface="Calibri" panose="020F0502020204030204" pitchFamily="34" charset="0"/>
                <a:cs typeface="Times New Roman" panose="02020603050405020304" pitchFamily="18" charset="0"/>
              </a:rPr>
              <a:t>A4</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Consequences for society and </a:t>
            </a:r>
            <a:r>
              <a:rPr lang="en-US" sz="2400" dirty="0">
                <a:effectLst/>
                <a:latin typeface="Calibri" panose="020F0502020204030204" pitchFamily="34" charset="0"/>
                <a:ea typeface="Calibri" panose="020F0502020204030204" pitchFamily="34" charset="0"/>
                <a:cs typeface="Times New Roman" panose="02020603050405020304" pitchFamily="18" charset="0"/>
              </a:rPr>
              <a:t>Environment</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285750" indent="-285750">
              <a:buClr>
                <a:srgbClr val="FFC000"/>
              </a:buClr>
              <a:buFont typeface="Wingdings" panose="05000000000000000000" pitchFamily="2" charset="2"/>
              <a:buChar char="v"/>
            </a:pPr>
            <a:r>
              <a:rPr lang="en-US" sz="2400" dirty="0">
                <a:effectLst/>
                <a:latin typeface="Calibri" panose="020F0502020204030204" pitchFamily="34" charset="0"/>
                <a:ea typeface="Calibri" panose="020F0502020204030204" pitchFamily="34" charset="0"/>
                <a:cs typeface="Times New Roman" panose="02020603050405020304" pitchFamily="18" charset="0"/>
              </a:rPr>
              <a:t>A5: Familiarity</a:t>
            </a:r>
            <a:endParaRPr lang="en-US" sz="2400" dirty="0"/>
          </a:p>
        </p:txBody>
      </p:sp>
    </p:spTree>
    <p:extLst>
      <p:ext uri="{BB962C8B-B14F-4D97-AF65-F5344CB8AC3E}">
        <p14:creationId xmlns:p14="http://schemas.microsoft.com/office/powerpoint/2010/main" val="3441852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3B542-6A30-C237-978A-1D997151071C}"/>
              </a:ext>
            </a:extLst>
          </p:cNvPr>
          <p:cNvSpPr>
            <a:spLocks noGrp="1"/>
          </p:cNvSpPr>
          <p:nvPr>
            <p:ph type="title"/>
          </p:nvPr>
        </p:nvSpPr>
        <p:spPr/>
        <p:txBody>
          <a:bodyPr/>
          <a:lstStyle/>
          <a:p>
            <a:r>
              <a:rPr lang="en-US" dirty="0">
                <a:solidFill>
                  <a:schemeClr val="accent1">
                    <a:lumMod val="75000"/>
                  </a:schemeClr>
                </a:solidFill>
              </a:rPr>
              <a:t>Points we have used from </a:t>
            </a:r>
            <a:br>
              <a:rPr lang="en-US" dirty="0">
                <a:solidFill>
                  <a:schemeClr val="accent1">
                    <a:lumMod val="75000"/>
                  </a:schemeClr>
                </a:solidFill>
              </a:rPr>
            </a:br>
            <a:r>
              <a:rPr lang="en-US" sz="1600" dirty="0">
                <a:solidFill>
                  <a:schemeClr val="accent1">
                    <a:lumMod val="75000"/>
                  </a:schemeClr>
                </a:solidFill>
              </a:rPr>
              <a:t>complex engineering problem</a:t>
            </a:r>
          </a:p>
        </p:txBody>
      </p:sp>
      <p:sp>
        <p:nvSpPr>
          <p:cNvPr id="4" name="TextBox 3">
            <a:extLst>
              <a:ext uri="{FF2B5EF4-FFF2-40B4-BE49-F238E27FC236}">
                <a16:creationId xmlns:a16="http://schemas.microsoft.com/office/drawing/2014/main" id="{E4347748-AE43-C829-7255-218C5B394276}"/>
              </a:ext>
            </a:extLst>
          </p:cNvPr>
          <p:cNvSpPr txBox="1"/>
          <p:nvPr/>
        </p:nvSpPr>
        <p:spPr>
          <a:xfrm>
            <a:off x="575894" y="1886155"/>
            <a:ext cx="10457793" cy="5281061"/>
          </a:xfrm>
          <a:prstGeom prst="rect">
            <a:avLst/>
          </a:prstGeom>
          <a:noFill/>
        </p:spPr>
        <p:txBody>
          <a:bodyPr wrap="square" rtlCol="0">
            <a:spAutoFit/>
          </a:bodyPr>
          <a:lstStyle/>
          <a:p>
            <a:pPr marL="285750" marR="0" indent="-285750" algn="just">
              <a:lnSpc>
                <a:spcPct val="107000"/>
              </a:lnSpc>
              <a:spcBef>
                <a:spcPts val="0"/>
              </a:spcBef>
              <a:spcAft>
                <a:spcPts val="800"/>
              </a:spcAft>
              <a:buClr>
                <a:srgbClr val="FFC000"/>
              </a:buClr>
              <a:buFont typeface="Wingdings" panose="05000000000000000000" pitchFamily="2" charset="2"/>
              <a:buChar char="v"/>
            </a:pPr>
            <a:r>
              <a:rPr lang="en-US" dirty="0">
                <a:effectLst/>
                <a:latin typeface="Cambria" panose="02040503050406030204" pitchFamily="18" charset="0"/>
                <a:ea typeface="Cambria" panose="02040503050406030204" pitchFamily="18" charset="0"/>
                <a:cs typeface="Times New Roman" panose="02020603050405020304" pitchFamily="18" charset="0"/>
              </a:rPr>
              <a:t>A1: </a:t>
            </a:r>
            <a:r>
              <a:rPr lang="en-US" kern="100" dirty="0">
                <a:effectLst/>
                <a:latin typeface="Cambria" panose="02040503050406030204" pitchFamily="18" charset="0"/>
                <a:ea typeface="Cambria" panose="02040503050406030204" pitchFamily="18" charset="0"/>
                <a:cs typeface="Times New Roman" panose="02020603050405020304" pitchFamily="18" charset="0"/>
              </a:rPr>
              <a:t>Range of </a:t>
            </a:r>
            <a:r>
              <a:rPr lang="en-US" dirty="0">
                <a:effectLst/>
                <a:latin typeface="Cambria" panose="02040503050406030204" pitchFamily="18" charset="0"/>
                <a:ea typeface="Cambria" panose="02040503050406030204" pitchFamily="18" charset="0"/>
                <a:cs typeface="Times New Roman" panose="02020603050405020304" pitchFamily="18" charset="0"/>
              </a:rPr>
              <a:t>Resources</a:t>
            </a:r>
          </a:p>
          <a:p>
            <a:pPr marL="0" marR="0" algn="just">
              <a:lnSpc>
                <a:spcPct val="107000"/>
              </a:lnSpc>
              <a:spcBef>
                <a:spcPts val="0"/>
              </a:spcBef>
              <a:spcAft>
                <a:spcPts val="800"/>
              </a:spcAft>
            </a:pPr>
            <a:r>
              <a:rPr lang="en-US" kern="100" dirty="0">
                <a:effectLst/>
                <a:latin typeface="Cambria" panose="02040503050406030204" pitchFamily="18" charset="0"/>
                <a:ea typeface="Cambria" panose="02040503050406030204" pitchFamily="18" charset="0"/>
                <a:cs typeface="Times New Roman" panose="02020603050405020304" pitchFamily="18" charset="0"/>
              </a:rPr>
              <a:t>Diverse recourses were required throughout the project. These include:</a:t>
            </a:r>
          </a:p>
          <a:p>
            <a:pPr marL="0" marR="0" algn="just">
              <a:lnSpc>
                <a:spcPct val="107000"/>
              </a:lnSpc>
              <a:spcBef>
                <a:spcPts val="0"/>
              </a:spcBef>
              <a:spcAft>
                <a:spcPts val="800"/>
              </a:spcAft>
            </a:pPr>
            <a:r>
              <a:rPr lang="en-US" b="1" kern="100" dirty="0">
                <a:effectLst/>
                <a:latin typeface="Cambria" panose="02040503050406030204" pitchFamily="18" charset="0"/>
                <a:ea typeface="Cambria" panose="02040503050406030204" pitchFamily="18" charset="0"/>
                <a:cs typeface="Times New Roman" panose="02020603050405020304" pitchFamily="18" charset="0"/>
              </a:rPr>
              <a:t>→ Information</a:t>
            </a:r>
            <a:r>
              <a:rPr lang="en-US" kern="100" dirty="0">
                <a:effectLst/>
                <a:latin typeface="Cambria" panose="02040503050406030204" pitchFamily="18" charset="0"/>
                <a:ea typeface="Cambria" panose="02040503050406030204" pitchFamily="18" charset="0"/>
                <a:cs typeface="Times New Roman" panose="02020603050405020304" pitchFamily="18" charset="0"/>
              </a:rPr>
              <a:t>: Data of all types of users in the database like boarder, admin etc.</a:t>
            </a:r>
          </a:p>
          <a:p>
            <a:pPr marL="0" marR="0" algn="just">
              <a:lnSpc>
                <a:spcPct val="107000"/>
              </a:lnSpc>
              <a:spcBef>
                <a:spcPts val="0"/>
              </a:spcBef>
              <a:spcAft>
                <a:spcPts val="800"/>
              </a:spcAft>
            </a:pPr>
            <a:r>
              <a:rPr lang="en-US" b="1" kern="100" dirty="0">
                <a:effectLst/>
                <a:latin typeface="Cambria" panose="02040503050406030204" pitchFamily="18" charset="0"/>
                <a:ea typeface="Cambria" panose="02040503050406030204" pitchFamily="18" charset="0"/>
                <a:cs typeface="Times New Roman" panose="02020603050405020304" pitchFamily="18" charset="0"/>
              </a:rPr>
              <a:t>→ Technology</a:t>
            </a:r>
            <a:r>
              <a:rPr lang="en-US" kern="100" dirty="0">
                <a:effectLst/>
                <a:latin typeface="Cambria" panose="02040503050406030204" pitchFamily="18" charset="0"/>
                <a:ea typeface="Cambria" panose="02040503050406030204" pitchFamily="18" charset="0"/>
                <a:cs typeface="Times New Roman" panose="02020603050405020304" pitchFamily="18" charset="0"/>
              </a:rPr>
              <a:t>: SQL Server to manage the database</a:t>
            </a:r>
          </a:p>
          <a:p>
            <a:pPr marL="0" marR="0" algn="just">
              <a:lnSpc>
                <a:spcPct val="107000"/>
              </a:lnSpc>
              <a:spcBef>
                <a:spcPts val="0"/>
              </a:spcBef>
              <a:spcAft>
                <a:spcPts val="800"/>
              </a:spcAft>
            </a:pPr>
            <a:r>
              <a:rPr lang="en-US" b="1" kern="100" dirty="0">
                <a:effectLst/>
                <a:latin typeface="Cambria" panose="02040503050406030204" pitchFamily="18" charset="0"/>
                <a:ea typeface="Cambria" panose="02040503050406030204" pitchFamily="18" charset="0"/>
                <a:cs typeface="Times New Roman" panose="02020603050405020304" pitchFamily="18" charset="0"/>
              </a:rPr>
              <a:t>→ Equipment</a:t>
            </a:r>
            <a:r>
              <a:rPr lang="en-US" kern="100" dirty="0">
                <a:effectLst/>
                <a:latin typeface="Cambria" panose="02040503050406030204" pitchFamily="18" charset="0"/>
                <a:ea typeface="Cambria" panose="02040503050406030204" pitchFamily="18" charset="0"/>
                <a:cs typeface="Times New Roman" panose="02020603050405020304" pitchFamily="18" charset="0"/>
              </a:rPr>
              <a:t>: Personal Computer</a:t>
            </a:r>
          </a:p>
          <a:p>
            <a:pPr marL="0" marR="0" algn="just">
              <a:lnSpc>
                <a:spcPct val="107000"/>
              </a:lnSpc>
              <a:spcBef>
                <a:spcPts val="0"/>
              </a:spcBef>
              <a:spcAft>
                <a:spcPts val="800"/>
              </a:spcAft>
            </a:pPr>
            <a:r>
              <a:rPr lang="en-US" b="1" kern="100" dirty="0">
                <a:effectLst/>
                <a:latin typeface="Cambria" panose="02040503050406030204" pitchFamily="18" charset="0"/>
                <a:ea typeface="Cambria" panose="02040503050406030204" pitchFamily="18" charset="0"/>
                <a:cs typeface="Times New Roman" panose="02020603050405020304" pitchFamily="18" charset="0"/>
              </a:rPr>
              <a:t>→ People</a:t>
            </a:r>
            <a:r>
              <a:rPr lang="en-US" kern="100" dirty="0">
                <a:effectLst/>
                <a:latin typeface="Cambria" panose="02040503050406030204" pitchFamily="18" charset="0"/>
                <a:ea typeface="Cambria" panose="02040503050406030204" pitchFamily="18" charset="0"/>
                <a:cs typeface="Times New Roman" panose="02020603050405020304" pitchFamily="18" charset="0"/>
              </a:rPr>
              <a:t>: Users, developers.</a:t>
            </a:r>
          </a:p>
          <a:p>
            <a:pPr algn="just"/>
            <a:r>
              <a:rPr lang="en-US" b="1" dirty="0">
                <a:effectLst/>
                <a:latin typeface="Cambria" panose="02040503050406030204" pitchFamily="18" charset="0"/>
                <a:ea typeface="Cambria" panose="02040503050406030204" pitchFamily="18" charset="0"/>
                <a:cs typeface="Times New Roman" panose="02020603050405020304" pitchFamily="18" charset="0"/>
              </a:rPr>
              <a:t>→ Money</a:t>
            </a:r>
            <a:r>
              <a:rPr lang="en-US" dirty="0">
                <a:effectLst/>
                <a:latin typeface="Cambria" panose="02040503050406030204" pitchFamily="18" charset="0"/>
                <a:ea typeface="Cambria" panose="02040503050406030204" pitchFamily="18" charset="0"/>
                <a:cs typeface="Times New Roman" panose="02020603050405020304" pitchFamily="18" charset="0"/>
              </a:rPr>
              <a:t>.</a:t>
            </a:r>
          </a:p>
          <a:p>
            <a:pPr algn="just"/>
            <a:endParaRPr lang="en-US" dirty="0">
              <a:effectLst/>
              <a:latin typeface="Cambria" panose="02040503050406030204" pitchFamily="18" charset="0"/>
              <a:ea typeface="Cambria" panose="02040503050406030204" pitchFamily="18" charset="0"/>
              <a:cs typeface="Times New Roman" panose="02020603050405020304" pitchFamily="18" charset="0"/>
            </a:endParaRPr>
          </a:p>
          <a:p>
            <a:pPr marL="285750" marR="0" indent="-285750" algn="just">
              <a:lnSpc>
                <a:spcPct val="107000"/>
              </a:lnSpc>
              <a:spcBef>
                <a:spcPts val="0"/>
              </a:spcBef>
              <a:spcAft>
                <a:spcPts val="800"/>
              </a:spcAft>
              <a:buClr>
                <a:srgbClr val="FFC000"/>
              </a:buClr>
              <a:buFont typeface="Wingdings" panose="05000000000000000000" pitchFamily="2" charset="2"/>
              <a:buChar char="v"/>
            </a:pPr>
            <a:r>
              <a:rPr lang="en-US" dirty="0">
                <a:effectLst/>
                <a:latin typeface="Cambria" panose="02040503050406030204" pitchFamily="18" charset="0"/>
                <a:ea typeface="Cambria" panose="02040503050406030204" pitchFamily="18" charset="0"/>
                <a:cs typeface="Times New Roman" panose="02020603050405020304" pitchFamily="18" charset="0"/>
              </a:rPr>
              <a:t>A4</a:t>
            </a:r>
            <a:r>
              <a:rPr lang="en-US" dirty="0">
                <a:latin typeface="Cambria" panose="02040503050406030204" pitchFamily="18" charset="0"/>
                <a:ea typeface="Cambria" panose="02040503050406030204" pitchFamily="18" charset="0"/>
                <a:cs typeface="Times New Roman" panose="02020603050405020304" pitchFamily="18" charset="0"/>
              </a:rPr>
              <a:t>: </a:t>
            </a:r>
            <a:r>
              <a:rPr lang="en-US" kern="100" dirty="0">
                <a:effectLst/>
                <a:latin typeface="Cambria" panose="02040503050406030204" pitchFamily="18" charset="0"/>
                <a:ea typeface="Cambria" panose="02040503050406030204" pitchFamily="18" charset="0"/>
                <a:cs typeface="Times New Roman" panose="02020603050405020304" pitchFamily="18" charset="0"/>
              </a:rPr>
              <a:t>Consequences for society and </a:t>
            </a:r>
            <a:r>
              <a:rPr lang="en-US" dirty="0">
                <a:effectLst/>
                <a:latin typeface="Cambria" panose="02040503050406030204" pitchFamily="18" charset="0"/>
                <a:ea typeface="Cambria" panose="02040503050406030204" pitchFamily="18" charset="0"/>
                <a:cs typeface="Times New Roman" panose="02020603050405020304" pitchFamily="18" charset="0"/>
              </a:rPr>
              <a:t>Environment</a:t>
            </a:r>
          </a:p>
          <a:p>
            <a:pPr marR="0" algn="just">
              <a:lnSpc>
                <a:spcPct val="107000"/>
              </a:lnSpc>
              <a:spcBef>
                <a:spcPts val="0"/>
              </a:spcBef>
              <a:spcAft>
                <a:spcPts val="800"/>
              </a:spcAft>
              <a:buClr>
                <a:srgbClr val="FFC000"/>
              </a:buClr>
            </a:pPr>
            <a:r>
              <a:rPr lang="en-US" dirty="0">
                <a:effectLst/>
                <a:latin typeface="Cambria" panose="02040503050406030204" pitchFamily="18" charset="0"/>
                <a:ea typeface="Cambria" panose="02040503050406030204" pitchFamily="18" charset="0"/>
                <a:cs typeface="Times New Roman" panose="02020603050405020304" pitchFamily="18" charset="0"/>
              </a:rPr>
              <a:t>The project would allow admin who are looking for a employee information, also want to know the doctors, nurse. For example, admin finding the doctors salary, also he increasing salary of any employee. Also people easily find their patient from receptionist and receptionist take the information in patient table and many more.</a:t>
            </a:r>
            <a:endParaRPr lang="en-US" dirty="0">
              <a:latin typeface="Cambria" panose="02040503050406030204" pitchFamily="18" charset="0"/>
              <a:ea typeface="Cambria" panose="02040503050406030204" pitchFamily="18" charset="0"/>
              <a:cs typeface="Times New Roman" panose="02020603050405020304" pitchFamily="18" charset="0"/>
            </a:endParaRPr>
          </a:p>
          <a:p>
            <a:pPr algn="just">
              <a:buClr>
                <a:srgbClr val="FFC000"/>
              </a:buClr>
            </a:pPr>
            <a:endParaRPr lang="en-US" dirty="0">
              <a:latin typeface="Cambria" panose="02040503050406030204" pitchFamily="18" charset="0"/>
              <a:ea typeface="Cambria" panose="02040503050406030204" pitchFamily="18" charset="0"/>
            </a:endParaRPr>
          </a:p>
          <a:p>
            <a:pPr algn="just"/>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5122391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678F8-5B07-B552-41B8-E341EA68C0D3}"/>
              </a:ext>
            </a:extLst>
          </p:cNvPr>
          <p:cNvSpPr>
            <a:spLocks noGrp="1"/>
          </p:cNvSpPr>
          <p:nvPr>
            <p:ph type="ctrTitle"/>
          </p:nvPr>
        </p:nvSpPr>
        <p:spPr/>
        <p:txBody>
          <a:bodyPr/>
          <a:lstStyle/>
          <a:p>
            <a:r>
              <a:rPr lang="en-US" sz="4800" dirty="0">
                <a:solidFill>
                  <a:schemeClr val="accent1">
                    <a:lumMod val="75000"/>
                  </a:schemeClr>
                </a:solidFill>
              </a:rPr>
              <a:t>Thank you!</a:t>
            </a:r>
          </a:p>
        </p:txBody>
      </p:sp>
      <p:pic>
        <p:nvPicPr>
          <p:cNvPr id="5" name="Picture Placeholder 4">
            <a:extLst>
              <a:ext uri="{FF2B5EF4-FFF2-40B4-BE49-F238E27FC236}">
                <a16:creationId xmlns:a16="http://schemas.microsoft.com/office/drawing/2014/main" id="{7ACD15DF-009B-2E05-0012-6A6768D3B7BD}"/>
              </a:ext>
            </a:extLst>
          </p:cNvPr>
          <p:cNvPicPr>
            <a:picLocks noGrp="1" noChangeAspect="1"/>
          </p:cNvPicPr>
          <p:nvPr>
            <p:ph type="pic" sz="quarter" idx="13"/>
          </p:nvPr>
        </p:nvPicPr>
        <p:blipFill>
          <a:blip r:embed="rId2"/>
          <a:srcRect t="24079" b="24079"/>
          <a:stretch>
            <a:fillRect/>
          </a:stretch>
        </p:blipFill>
        <p:spPr>
          <a:xfrm>
            <a:off x="448055" y="3103684"/>
            <a:ext cx="11274551" cy="3486302"/>
          </a:xfrm>
        </p:spPr>
      </p:pic>
    </p:spTree>
    <p:extLst>
      <p:ext uri="{BB962C8B-B14F-4D97-AF65-F5344CB8AC3E}">
        <p14:creationId xmlns:p14="http://schemas.microsoft.com/office/powerpoint/2010/main" val="1351274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A person in a white coat with a stethoscope around her neck">
            <a:extLst>
              <a:ext uri="{FF2B5EF4-FFF2-40B4-BE49-F238E27FC236}">
                <a16:creationId xmlns:a16="http://schemas.microsoft.com/office/drawing/2014/main" id="{244AC564-6A07-A90A-B027-67CD2423BBD3}"/>
              </a:ext>
            </a:extLst>
          </p:cNvPr>
          <p:cNvPicPr>
            <a:picLocks noGrp="1" noChangeAspect="1"/>
          </p:cNvPicPr>
          <p:nvPr>
            <p:ph type="pic" sz="quarter" idx="13"/>
          </p:nvPr>
        </p:nvPicPr>
        <p:blipFill>
          <a:blip r:embed="rId3"/>
          <a:srcRect t="354" b="354"/>
          <a:stretch/>
        </p:blipFill>
        <p:spPr>
          <a:xfrm>
            <a:off x="5738648" y="650240"/>
            <a:ext cx="6016470" cy="5713918"/>
          </a:xfrm>
        </p:spPr>
      </p:pic>
      <p:sp>
        <p:nvSpPr>
          <p:cNvPr id="5" name="Title 4">
            <a:extLst>
              <a:ext uri="{FF2B5EF4-FFF2-40B4-BE49-F238E27FC236}">
                <a16:creationId xmlns:a16="http://schemas.microsoft.com/office/drawing/2014/main" id="{A242E11C-7B29-5178-5B48-87E84A8F8C1B}"/>
              </a:ext>
            </a:extLst>
          </p:cNvPr>
          <p:cNvSpPr>
            <a:spLocks noGrp="1"/>
          </p:cNvSpPr>
          <p:nvPr>
            <p:ph type="ctrTitle"/>
          </p:nvPr>
        </p:nvSpPr>
        <p:spPr>
          <a:xfrm>
            <a:off x="357352" y="629920"/>
            <a:ext cx="3686330" cy="1135818"/>
          </a:xfrm>
        </p:spPr>
        <p:txBody>
          <a:bodyPr/>
          <a:lstStyle/>
          <a:p>
            <a:r>
              <a:rPr lang="en-US" sz="3200" dirty="0"/>
              <a:t>description</a:t>
            </a:r>
          </a:p>
        </p:txBody>
      </p:sp>
      <p:sp>
        <p:nvSpPr>
          <p:cNvPr id="8" name="TextBox 7">
            <a:extLst>
              <a:ext uri="{FF2B5EF4-FFF2-40B4-BE49-F238E27FC236}">
                <a16:creationId xmlns:a16="http://schemas.microsoft.com/office/drawing/2014/main" id="{6E300C55-EACC-E87B-278B-CF6E8D8F39F0}"/>
              </a:ext>
            </a:extLst>
          </p:cNvPr>
          <p:cNvSpPr txBox="1"/>
          <p:nvPr/>
        </p:nvSpPr>
        <p:spPr>
          <a:xfrm>
            <a:off x="357352" y="2049517"/>
            <a:ext cx="5016235" cy="4093428"/>
          </a:xfrm>
          <a:prstGeom prst="rect">
            <a:avLst/>
          </a:prstGeom>
          <a:noFill/>
        </p:spPr>
        <p:txBody>
          <a:bodyPr wrap="square" rtlCol="0">
            <a:spAutoFit/>
          </a:bodyPr>
          <a:lstStyle/>
          <a:p>
            <a:pPr algn="just"/>
            <a:r>
              <a:rPr lang="en-US" sz="2000" b="0" i="0" dirty="0">
                <a:solidFill>
                  <a:srgbClr val="0D0D0D"/>
                </a:solidFill>
                <a:effectLst/>
                <a:highlight>
                  <a:srgbClr val="FFFFFF"/>
                </a:highlight>
                <a:latin typeface="Cambria" panose="02040503050406030204" pitchFamily="18" charset="0"/>
                <a:ea typeface="Cambria" panose="02040503050406030204" pitchFamily="18" charset="0"/>
              </a:rPr>
              <a:t>Our project centers on the creation of a sophisticated Hospital Management System, designed to optimize workflows within healthcare facilities and improve patient care delivery. Leveraging the comprehensive functionalities of SQL server management, we have meticulously crafted an architecture comprising 10 essential tables in our database. Our primary objective is to engineer a robust database management system using SQL that ensures uninterrupted service for hospitals and medical institutions.</a:t>
            </a:r>
            <a:endParaRPr lang="en-US"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60530626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group of surgeons wearing surgical caps and masks">
            <a:extLst>
              <a:ext uri="{FF2B5EF4-FFF2-40B4-BE49-F238E27FC236}">
                <a16:creationId xmlns:a16="http://schemas.microsoft.com/office/drawing/2014/main" id="{6EFD6230-A50E-3A63-7B72-59A8449CAEE2}"/>
              </a:ext>
            </a:extLst>
          </p:cNvPr>
          <p:cNvPicPr>
            <a:picLocks noGrp="1" noChangeAspect="1"/>
          </p:cNvPicPr>
          <p:nvPr>
            <p:ph type="pic" sz="quarter" idx="19"/>
          </p:nvPr>
        </p:nvPicPr>
        <p:blipFill rotWithShape="1">
          <a:blip r:embed="rId3"/>
          <a:srcRect t="35757" b="35757"/>
          <a:stretch/>
        </p:blipFill>
        <p:spPr/>
      </p:pic>
      <p:sp>
        <p:nvSpPr>
          <p:cNvPr id="10" name="Content Placeholder 9">
            <a:extLst>
              <a:ext uri="{FF2B5EF4-FFF2-40B4-BE49-F238E27FC236}">
                <a16:creationId xmlns:a16="http://schemas.microsoft.com/office/drawing/2014/main" id="{C9475E86-FFB0-87BC-084C-C728916152B0}"/>
              </a:ext>
            </a:extLst>
          </p:cNvPr>
          <p:cNvSpPr>
            <a:spLocks noGrp="1"/>
          </p:cNvSpPr>
          <p:nvPr>
            <p:ph sz="quarter" idx="4"/>
          </p:nvPr>
        </p:nvSpPr>
        <p:spPr/>
        <p:txBody>
          <a:bodyPr>
            <a:normAutofit/>
          </a:bodyPr>
          <a:lstStyle/>
          <a:p>
            <a:r>
              <a:rPr lang="en-US" sz="4000" dirty="0">
                <a:latin typeface="+mj-lt"/>
                <a:ea typeface="Cambria" panose="02040503050406030204" pitchFamily="18" charset="0"/>
              </a:rPr>
              <a:t>ER Diagram</a:t>
            </a:r>
          </a:p>
        </p:txBody>
      </p:sp>
      <p:sp>
        <p:nvSpPr>
          <p:cNvPr id="3" name="TextBox 2">
            <a:extLst>
              <a:ext uri="{FF2B5EF4-FFF2-40B4-BE49-F238E27FC236}">
                <a16:creationId xmlns:a16="http://schemas.microsoft.com/office/drawing/2014/main" id="{000E8B6F-7AD5-535A-239D-7BE13D8FE42C}"/>
              </a:ext>
            </a:extLst>
          </p:cNvPr>
          <p:cNvSpPr txBox="1"/>
          <p:nvPr/>
        </p:nvSpPr>
        <p:spPr>
          <a:xfrm>
            <a:off x="1145628" y="4183116"/>
            <a:ext cx="1261242" cy="830997"/>
          </a:xfrm>
          <a:prstGeom prst="rect">
            <a:avLst/>
          </a:prstGeom>
          <a:solidFill>
            <a:srgbClr val="CCECFF"/>
          </a:solidFill>
          <a:ln>
            <a:solidFill>
              <a:srgbClr val="CCECFF"/>
            </a:solidFill>
          </a:ln>
        </p:spPr>
        <p:txBody>
          <a:bodyPr wrap="square" rtlCol="0">
            <a:spAutoFit/>
          </a:bodyPr>
          <a:lstStyle/>
          <a:p>
            <a:r>
              <a:rPr lang="en-US" sz="4800" dirty="0"/>
              <a:t>02</a:t>
            </a:r>
          </a:p>
        </p:txBody>
      </p:sp>
    </p:spTree>
    <p:extLst>
      <p:ext uri="{BB962C8B-B14F-4D97-AF65-F5344CB8AC3E}">
        <p14:creationId xmlns:p14="http://schemas.microsoft.com/office/powerpoint/2010/main" val="3695820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767255" y="712075"/>
            <a:ext cx="1534510" cy="528145"/>
          </a:xfrm>
          <a:noFill/>
        </p:spPr>
        <p:txBody>
          <a:bodyPr/>
          <a:lstStyle/>
          <a:p>
            <a:r>
              <a:rPr lang="en-US" sz="1800" dirty="0"/>
              <a:t>ER Diagram</a:t>
            </a:r>
          </a:p>
        </p:txBody>
      </p:sp>
      <p:pic>
        <p:nvPicPr>
          <p:cNvPr id="6" name="Picture 5">
            <a:extLst>
              <a:ext uri="{FF2B5EF4-FFF2-40B4-BE49-F238E27FC236}">
                <a16:creationId xmlns:a16="http://schemas.microsoft.com/office/drawing/2014/main" id="{192FD8B8-034D-9F34-2D2B-4D27883B1374}"/>
              </a:ext>
            </a:extLst>
          </p:cNvPr>
          <p:cNvPicPr>
            <a:picLocks noChangeAspect="1"/>
          </p:cNvPicPr>
          <p:nvPr/>
        </p:nvPicPr>
        <p:blipFill>
          <a:blip r:embed="rId3"/>
          <a:stretch>
            <a:fillRect/>
          </a:stretch>
        </p:blipFill>
        <p:spPr>
          <a:xfrm>
            <a:off x="3586162" y="909637"/>
            <a:ext cx="5808752" cy="5830797"/>
          </a:xfrm>
          <a:prstGeom prst="rect">
            <a:avLst/>
          </a:prstGeom>
        </p:spPr>
      </p:pic>
    </p:spTree>
    <p:extLst>
      <p:ext uri="{BB962C8B-B14F-4D97-AF65-F5344CB8AC3E}">
        <p14:creationId xmlns:p14="http://schemas.microsoft.com/office/powerpoint/2010/main" val="435195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5917322" y="2675948"/>
            <a:ext cx="5407923" cy="1143000"/>
          </a:xfrm>
        </p:spPr>
        <p:txBody>
          <a:bodyPr>
            <a:normAutofit/>
          </a:bodyPr>
          <a:lstStyle/>
          <a:p>
            <a:pPr marL="571500" indent="-571500">
              <a:buClr>
                <a:srgbClr val="FFC000"/>
              </a:buClr>
              <a:buFont typeface="Gill Sans MT" panose="020B0502020104020203" pitchFamily="34" charset="0"/>
              <a:buChar char="•"/>
            </a:pPr>
            <a:r>
              <a:rPr lang="en-US" sz="4000" dirty="0"/>
              <a:t>Schema diagram</a:t>
            </a:r>
          </a:p>
        </p:txBody>
      </p:sp>
      <p:sp>
        <p:nvSpPr>
          <p:cNvPr id="6" name="TextBox 5">
            <a:extLst>
              <a:ext uri="{FF2B5EF4-FFF2-40B4-BE49-F238E27FC236}">
                <a16:creationId xmlns:a16="http://schemas.microsoft.com/office/drawing/2014/main" id="{5707B71E-067F-FA96-69B9-A370872DF725}"/>
              </a:ext>
            </a:extLst>
          </p:cNvPr>
          <p:cNvSpPr txBox="1"/>
          <p:nvPr/>
        </p:nvSpPr>
        <p:spPr>
          <a:xfrm>
            <a:off x="1660634" y="3111062"/>
            <a:ext cx="1019504" cy="707886"/>
          </a:xfrm>
          <a:prstGeom prst="rect">
            <a:avLst/>
          </a:prstGeom>
          <a:solidFill>
            <a:srgbClr val="CCECFF"/>
          </a:solidFill>
          <a:ln>
            <a:solidFill>
              <a:srgbClr val="CCECFF"/>
            </a:solidFill>
          </a:ln>
        </p:spPr>
        <p:txBody>
          <a:bodyPr wrap="square" rtlCol="0">
            <a:spAutoFit/>
          </a:bodyPr>
          <a:lstStyle/>
          <a:p>
            <a:r>
              <a:rPr lang="en-US" sz="4000" dirty="0"/>
              <a:t>03</a:t>
            </a:r>
          </a:p>
        </p:txBody>
      </p:sp>
    </p:spTree>
    <p:extLst>
      <p:ext uri="{BB962C8B-B14F-4D97-AF65-F5344CB8AC3E}">
        <p14:creationId xmlns:p14="http://schemas.microsoft.com/office/powerpoint/2010/main" val="8374022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EBA544F6-BF8C-2C87-3906-146BEDB4C299}"/>
              </a:ext>
            </a:extLst>
          </p:cNvPr>
          <p:cNvSpPr>
            <a:spLocks noGrp="1"/>
          </p:cNvSpPr>
          <p:nvPr>
            <p:ph type="title"/>
          </p:nvPr>
        </p:nvSpPr>
        <p:spPr>
          <a:xfrm>
            <a:off x="457200" y="622432"/>
            <a:ext cx="10226566" cy="830317"/>
          </a:xfrm>
        </p:spPr>
        <p:txBody>
          <a:bodyPr/>
          <a:lstStyle/>
          <a:p>
            <a:r>
              <a:rPr lang="en-US" dirty="0"/>
              <a:t>Schema diagram</a:t>
            </a:r>
          </a:p>
        </p:txBody>
      </p:sp>
      <p:pic>
        <p:nvPicPr>
          <p:cNvPr id="9" name="Picture 8">
            <a:extLst>
              <a:ext uri="{FF2B5EF4-FFF2-40B4-BE49-F238E27FC236}">
                <a16:creationId xmlns:a16="http://schemas.microsoft.com/office/drawing/2014/main" id="{19FE57F9-E2C2-C41D-2B7A-081B2970FF42}"/>
              </a:ext>
            </a:extLst>
          </p:cNvPr>
          <p:cNvPicPr>
            <a:picLocks noChangeAspect="1"/>
          </p:cNvPicPr>
          <p:nvPr/>
        </p:nvPicPr>
        <p:blipFill>
          <a:blip r:embed="rId3"/>
          <a:stretch>
            <a:fillRect/>
          </a:stretch>
        </p:blipFill>
        <p:spPr>
          <a:xfrm>
            <a:off x="1319047" y="1797217"/>
            <a:ext cx="10000593" cy="4593074"/>
          </a:xfrm>
          <a:prstGeom prst="rect">
            <a:avLst/>
          </a:prstGeom>
        </p:spPr>
      </p:pic>
    </p:spTree>
    <p:extLst>
      <p:ext uri="{BB962C8B-B14F-4D97-AF65-F5344CB8AC3E}">
        <p14:creationId xmlns:p14="http://schemas.microsoft.com/office/powerpoint/2010/main" val="2676905442"/>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D715DBBC-70C2-E94B-9B03-12910F0B5438}"/>
              </a:ext>
            </a:extLst>
          </p:cNvPr>
          <p:cNvSpPr>
            <a:spLocks noGrp="1"/>
          </p:cNvSpPr>
          <p:nvPr>
            <p:ph type="ctrTitle"/>
          </p:nvPr>
        </p:nvSpPr>
        <p:spPr>
          <a:xfrm>
            <a:off x="477521" y="856977"/>
            <a:ext cx="5628639" cy="540899"/>
          </a:xfrm>
        </p:spPr>
        <p:txBody>
          <a:bodyPr/>
          <a:lstStyle/>
          <a:p>
            <a:pPr marL="457200" indent="-457200">
              <a:buClr>
                <a:srgbClr val="FFC000"/>
              </a:buClr>
              <a:buFont typeface="Arial" panose="020B0604020202020204" pitchFamily="34" charset="0"/>
              <a:buChar char="•"/>
            </a:pPr>
            <a:r>
              <a:rPr lang="en-US" sz="3200" dirty="0">
                <a:solidFill>
                  <a:schemeClr val="accent3">
                    <a:lumMod val="75000"/>
                  </a:schemeClr>
                </a:solidFill>
              </a:rPr>
              <a:t>04   Relationship</a:t>
            </a:r>
          </a:p>
        </p:txBody>
      </p:sp>
      <p:sp>
        <p:nvSpPr>
          <p:cNvPr id="33" name="Content Placeholder 32">
            <a:extLst>
              <a:ext uri="{FF2B5EF4-FFF2-40B4-BE49-F238E27FC236}">
                <a16:creationId xmlns:a16="http://schemas.microsoft.com/office/drawing/2014/main" id="{D3AEB1C4-FB60-9B8E-5A02-0BCD2B6E55C7}"/>
              </a:ext>
            </a:extLst>
          </p:cNvPr>
          <p:cNvSpPr>
            <a:spLocks noGrp="1"/>
          </p:cNvSpPr>
          <p:nvPr>
            <p:ph idx="1"/>
          </p:nvPr>
        </p:nvSpPr>
        <p:spPr>
          <a:xfrm>
            <a:off x="477521" y="1481959"/>
            <a:ext cx="11252024" cy="5065987"/>
          </a:xfrm>
        </p:spPr>
        <p:txBody>
          <a:bodyPr>
            <a:noAutofit/>
          </a:bodyPr>
          <a:lstStyle/>
          <a:p>
            <a:pPr marL="0" marR="0" indent="0">
              <a:lnSpc>
                <a:spcPct val="107000"/>
              </a:lnSpc>
              <a:spcBef>
                <a:spcPts val="0"/>
              </a:spcBef>
              <a:spcAft>
                <a:spcPts val="800"/>
              </a:spcAft>
              <a:buNone/>
            </a:pPr>
            <a:r>
              <a:rPr lang="en-US" sz="1750" b="1" u="sng" kern="100" dirty="0">
                <a:effectLst/>
                <a:latin typeface="Cambria" panose="02040503050406030204" pitchFamily="18" charset="0"/>
                <a:ea typeface="Cambria" panose="02040503050406030204" pitchFamily="18" charset="0"/>
                <a:cs typeface="Times New Roman" panose="02020603050405020304" pitchFamily="18" charset="0"/>
              </a:rPr>
              <a:t>Relationships sets:</a:t>
            </a:r>
            <a:endParaRPr lang="en-US" sz="1750" kern="100" dirty="0">
              <a:effectLst/>
              <a:latin typeface="Cambria" panose="02040503050406030204" pitchFamily="18" charset="0"/>
              <a:ea typeface="Cambria" panose="02040503050406030204" pitchFamily="18" charset="0"/>
              <a:cs typeface="Times New Roman" panose="02020603050405020304" pitchFamily="18" charset="0"/>
            </a:endParaRPr>
          </a:p>
          <a:p>
            <a:pPr marL="0" marR="0" indent="0">
              <a:lnSpc>
                <a:spcPct val="107000"/>
              </a:lnSpc>
              <a:spcBef>
                <a:spcPts val="0"/>
              </a:spcBef>
              <a:spcAft>
                <a:spcPts val="800"/>
              </a:spcAft>
              <a:buNone/>
            </a:pPr>
            <a:r>
              <a:rPr lang="en-US" sz="1750" kern="100" dirty="0">
                <a:effectLst/>
                <a:latin typeface="Cambria" panose="02040503050406030204" pitchFamily="18" charset="0"/>
                <a:ea typeface="Cambria" panose="02040503050406030204" pitchFamily="18" charset="0"/>
                <a:cs typeface="Times New Roman" panose="02020603050405020304" pitchFamily="18" charset="0"/>
              </a:rPr>
              <a:t>Entities have some relationship with each other. Relationships define how entities are associated with each other.</a:t>
            </a:r>
          </a:p>
          <a:p>
            <a:pPr marL="0" marR="0" indent="0" fontAlgn="base">
              <a:lnSpc>
                <a:spcPct val="107000"/>
              </a:lnSpc>
              <a:spcBef>
                <a:spcPts val="0"/>
              </a:spcBef>
              <a:spcAft>
                <a:spcPts val="0"/>
              </a:spcAft>
              <a:buNone/>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Let’s Establishing Relationships between them are:</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Patient consults Doctor.</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Employee have roles as a nurse, doctor and receptionist within the hospital.</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Nurse governs rooms.</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Patient assigned rooms during their stay at hospital.</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Receptionist maintains hospital records.</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Patient has test report.</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indent="0" fontAlgn="base">
              <a:lnSpc>
                <a:spcPct val="107000"/>
              </a:lnSpc>
              <a:spcBef>
                <a:spcPts val="0"/>
              </a:spcBef>
              <a:spcAft>
                <a:spcPts val="0"/>
              </a:spcAft>
              <a:buNone/>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indent="0" fontAlgn="base">
              <a:lnSpc>
                <a:spcPct val="107000"/>
              </a:lnSpc>
              <a:spcBef>
                <a:spcPts val="0"/>
              </a:spcBef>
              <a:spcAft>
                <a:spcPts val="0"/>
              </a:spcAft>
              <a:buNone/>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Relationships Between These Entities</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indent="0" fontAlgn="base">
              <a:lnSpc>
                <a:spcPct val="107000"/>
              </a:lnSpc>
              <a:spcBef>
                <a:spcPts val="0"/>
              </a:spcBef>
              <a:spcAft>
                <a:spcPts val="0"/>
              </a:spcAft>
              <a:buNone/>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lvl="0" indent="0" fontAlgn="base">
              <a:lnSpc>
                <a:spcPct val="107000"/>
              </a:lnSpc>
              <a:spcBef>
                <a:spcPts val="0"/>
              </a:spcBef>
              <a:spcAft>
                <a:spcPts val="0"/>
              </a:spcAft>
              <a:buNone/>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1. Patient – Doctor Relationship</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151200" marR="0" indent="0" fontAlgn="base">
              <a:lnSpc>
                <a:spcPct val="107000"/>
              </a:lnSpc>
              <a:spcBef>
                <a:spcPts val="0"/>
              </a:spcBef>
              <a:spcAft>
                <a:spcPts val="0"/>
              </a:spcAft>
              <a:buNone/>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A patient can have a relationship with one or more doctors for consultations or treatments.</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A doctor can have multiple patients.</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fontAlgn="base">
              <a:lnSpc>
                <a:spcPct val="107000"/>
              </a:lnSpc>
              <a:spcBef>
                <a:spcPts val="0"/>
              </a:spcBef>
              <a:spcAft>
                <a:spcPts val="0"/>
              </a:spcAft>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This is a Many-to-Many (Patient-to-Doctor) as multiple Patient can visit multiple Doctor.</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151200" marR="0" indent="0" fontAlgn="base">
              <a:lnSpc>
                <a:spcPct val="107000"/>
              </a:lnSpc>
              <a:spcBef>
                <a:spcPts val="0"/>
              </a:spcBef>
              <a:spcAft>
                <a:spcPts val="0"/>
              </a:spcAft>
              <a:buNone/>
            </a:pPr>
            <a:r>
              <a:rPr lang="en-US" sz="1750" kern="0" spc="10" dirty="0">
                <a:solidFill>
                  <a:srgbClr val="273239"/>
                </a:solidFill>
                <a:effectLst/>
                <a:highlight>
                  <a:srgbClr val="FFFFFF"/>
                </a:highlight>
                <a:latin typeface="Cambria" panose="02040503050406030204" pitchFamily="18" charset="0"/>
                <a:ea typeface="Cambria" panose="02040503050406030204" pitchFamily="18" charset="0"/>
                <a:cs typeface="Calibri" panose="020F0502020204030204" pitchFamily="34" charset="0"/>
              </a:rPr>
              <a:t> </a:t>
            </a: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marR="0" lvl="0" indent="0" fontAlgn="base">
              <a:lnSpc>
                <a:spcPct val="107000"/>
              </a:lnSpc>
              <a:spcBef>
                <a:spcPts val="0"/>
              </a:spcBef>
              <a:spcAft>
                <a:spcPts val="0"/>
              </a:spcAft>
              <a:buNone/>
            </a:pPr>
            <a:endParaRPr lang="en-US" sz="1750" kern="100" dirty="0">
              <a:effectLst/>
              <a:highlight>
                <a:srgbClr val="FFFFFF"/>
              </a:highlight>
              <a:latin typeface="Cambria" panose="02040503050406030204" pitchFamily="18" charset="0"/>
              <a:ea typeface="Cambria" panose="02040503050406030204" pitchFamily="18" charset="0"/>
              <a:cs typeface="Times New Roman" panose="02020603050405020304" pitchFamily="18" charset="0"/>
            </a:endParaRPr>
          </a:p>
          <a:p>
            <a:pPr marL="0" indent="0">
              <a:buNone/>
            </a:pPr>
            <a:endParaRPr lang="en-US" sz="1750" dirty="0">
              <a:latin typeface="Cambria" panose="02040503050406030204" pitchFamily="18" charset="0"/>
              <a:ea typeface="Cambria" panose="02040503050406030204" pitchFamily="18" charset="0"/>
            </a:endParaRPr>
          </a:p>
          <a:p>
            <a:endParaRPr lang="en-US" sz="175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85444247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037C456-A6DA-4DEE-A3FB-4EC3058FD0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A00B2AC-C335-4100-B8B3-2D9F49A7290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9D1F84C-D1FD-4B1B-9CFD-8E0D96AC4DF2}">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Dividend design</Template>
  <TotalTime>370</TotalTime>
  <Words>1416</Words>
  <Application>Microsoft Office PowerPoint</Application>
  <PresentationFormat>Widescreen</PresentationFormat>
  <Paragraphs>181</Paragraphs>
  <Slides>33</Slides>
  <Notes>12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33</vt:i4>
      </vt:variant>
    </vt:vector>
  </HeadingPairs>
  <TitlesOfParts>
    <vt:vector size="44" baseType="lpstr">
      <vt:lpstr>Arial</vt:lpstr>
      <vt:lpstr>Calibri</vt:lpstr>
      <vt:lpstr>Cambria</vt:lpstr>
      <vt:lpstr>Georgia Pro Cond</vt:lpstr>
      <vt:lpstr>Georgia Pro Light</vt:lpstr>
      <vt:lpstr>Gill Sans MT</vt:lpstr>
      <vt:lpstr>Symbol</vt:lpstr>
      <vt:lpstr>Times New Roman</vt:lpstr>
      <vt:lpstr>Wingdings</vt:lpstr>
      <vt:lpstr>Wingdings 2</vt:lpstr>
      <vt:lpstr>DividendVTI</vt:lpstr>
      <vt:lpstr>Hospital Management system</vt:lpstr>
      <vt:lpstr>Our team members</vt:lpstr>
      <vt:lpstr>PowerPoint Presentation</vt:lpstr>
      <vt:lpstr>description</vt:lpstr>
      <vt:lpstr>PowerPoint Presentation</vt:lpstr>
      <vt:lpstr>ER Diagram</vt:lpstr>
      <vt:lpstr>Schema diagram</vt:lpstr>
      <vt:lpstr>Schema diagram</vt:lpstr>
      <vt:lpstr>04   Relationship</vt:lpstr>
      <vt:lpstr>04   Relationship </vt:lpstr>
      <vt:lpstr>04  relationship</vt:lpstr>
      <vt:lpstr>04  relationship</vt:lpstr>
      <vt:lpstr>Query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points of mapping knowledge profile</vt:lpstr>
      <vt:lpstr>PowerPoint Presentation</vt:lpstr>
      <vt:lpstr>Key points of mapping complex engineering problem</vt:lpstr>
      <vt:lpstr>Points we have used from  complex engineering problem</vt:lpstr>
      <vt:lpstr>Key points of mapping complex problem activity</vt:lpstr>
      <vt:lpstr>Points we have used from  complex engineering problem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Hospital Management system</dc:title>
  <dc:creator>Mahmuda Sultana</dc:creator>
  <cp:lastModifiedBy>IT</cp:lastModifiedBy>
  <cp:revision>66</cp:revision>
  <dcterms:created xsi:type="dcterms:W3CDTF">2024-04-28T17:04:36Z</dcterms:created>
  <dcterms:modified xsi:type="dcterms:W3CDTF">2024-04-29T02:28:28Z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